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8" r:id="rId4"/>
    <p:sldId id="260" r:id="rId5"/>
    <p:sldId id="267" r:id="rId6"/>
    <p:sldId id="292" r:id="rId7"/>
    <p:sldId id="280" r:id="rId8"/>
    <p:sldId id="281" r:id="rId9"/>
    <p:sldId id="282" r:id="rId10"/>
    <p:sldId id="283" r:id="rId11"/>
    <p:sldId id="284" r:id="rId12"/>
    <p:sldId id="285" r:id="rId13"/>
    <p:sldId id="286" r:id="rId14"/>
    <p:sldId id="287" r:id="rId15"/>
    <p:sldId id="288" r:id="rId16"/>
    <p:sldId id="289" r:id="rId17"/>
    <p:sldId id="290" r:id="rId18"/>
    <p:sldId id="293" r:id="rId19"/>
    <p:sldId id="291" r:id="rId20"/>
    <p:sldId id="294"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13" autoAdjust="0"/>
    <p:restoredTop sz="55897" autoAdjust="0"/>
  </p:normalViewPr>
  <p:slideViewPr>
    <p:cSldViewPr snapToGrid="0">
      <p:cViewPr varScale="1">
        <p:scale>
          <a:sx n="49" d="100"/>
          <a:sy n="49" d="100"/>
        </p:scale>
        <p:origin x="1315" y="48"/>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AD460-6E36-4623-AEB3-914564098C60}" type="datetimeFigureOut">
              <a:rPr lang="en-US" smtClean="0"/>
              <a:t>1/25/2021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A3C573-1B3E-444D-B023-E26621B266AB}" type="slidenum">
              <a:rPr lang="en-US" smtClean="0"/>
              <a:t>‹#›</a:t>
            </a:fld>
            <a:endParaRPr lang="en-US"/>
          </a:p>
        </p:txBody>
      </p:sp>
    </p:spTree>
    <p:extLst>
      <p:ext uri="{BB962C8B-B14F-4D97-AF65-F5344CB8AC3E}">
        <p14:creationId xmlns:p14="http://schemas.microsoft.com/office/powerpoint/2010/main" val="920876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Kính thưa thày Chủ tịch hội đồng và các thày (cô) trong hội đồng, thưa toàn thể các bạn. Em là Nguyễn Văn A lớp ABC. Hôm nay em xin trình bày đồ án tốt nghiệp của mình với tên đề tài là XYZ. Sau đây em xin bắt đầu.</a:t>
            </a:r>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1</a:t>
            </a:fld>
            <a:endParaRPr lang="en-US"/>
          </a:p>
        </p:txBody>
      </p:sp>
    </p:spTree>
    <p:extLst>
      <p:ext uri="{BB962C8B-B14F-4D97-AF65-F5344CB8AC3E}">
        <p14:creationId xmlns:p14="http://schemas.microsoft.com/office/powerpoint/2010/main" val="2598959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In-place shift: module dịch chuyển thời gian (shift) được đặt ở trước Residual Block. Tuy nhiên, phương pháp này không đạt hiểu quả cao</a:t>
            </a:r>
            <a:r>
              <a:rPr lang="en-US" dirty="0" smtClean="0"/>
              <a:t> </a:t>
            </a:r>
            <a:r>
              <a:rPr lang="en-US" dirty="0" err="1" smtClean="0"/>
              <a:t>vì</a:t>
            </a:r>
            <a:r>
              <a:rPr lang="en-US" baseline="0" dirty="0" smtClean="0"/>
              <a:t> </a:t>
            </a:r>
            <a:r>
              <a:rPr lang="en-US" baseline="0" dirty="0" err="1" smtClean="0"/>
              <a:t>nó</a:t>
            </a:r>
            <a:r>
              <a:rPr lang="en-US" baseline="0" dirty="0" smtClean="0"/>
              <a:t> </a:t>
            </a:r>
            <a:r>
              <a:rPr lang="en-US" baseline="0" dirty="0" err="1" smtClean="0"/>
              <a:t>làm</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đến</a:t>
            </a:r>
            <a:r>
              <a:rPr lang="en-US" baseline="0" dirty="0" smtClean="0"/>
              <a:t> </a:t>
            </a:r>
            <a:r>
              <a:rPr lang="en-US" baseline="0" dirty="0" err="1" smtClean="0"/>
              <a:t>khả</a:t>
            </a:r>
            <a:r>
              <a:rPr lang="en-US" baseline="0" dirty="0" smtClean="0"/>
              <a:t> </a:t>
            </a:r>
            <a:r>
              <a:rPr lang="en-US" baseline="0" dirty="0" err="1" smtClean="0"/>
              <a:t>năng</a:t>
            </a:r>
            <a:r>
              <a:rPr lang="en-US" baseline="0" dirty="0" smtClean="0"/>
              <a:t> </a:t>
            </a:r>
            <a:r>
              <a:rPr lang="en-US" baseline="0" dirty="0" err="1" smtClean="0"/>
              <a:t>học</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không</a:t>
            </a:r>
            <a:r>
              <a:rPr lang="en-US" baseline="0" dirty="0" smtClean="0"/>
              <a:t> </a:t>
            </a:r>
            <a:r>
              <a:rPr lang="en-US" baseline="0" dirty="0" err="1" smtClean="0"/>
              <a:t>gian</a:t>
            </a:r>
            <a:r>
              <a:rPr lang="en-US" baseline="0" dirty="0" smtClean="0"/>
              <a:t> </a:t>
            </a:r>
            <a:r>
              <a:rPr lang="en-US" baseline="0" dirty="0" err="1" smtClean="0"/>
              <a:t>đặc</a:t>
            </a:r>
            <a:r>
              <a:rPr lang="en-US" baseline="0" dirty="0" smtClean="0"/>
              <a:t> </a:t>
            </a:r>
            <a:r>
              <a:rPr lang="en-US" baseline="0" dirty="0" err="1" smtClean="0"/>
              <a:t>biệt</a:t>
            </a:r>
            <a:r>
              <a:rPr lang="en-US" baseline="0" dirty="0" smtClean="0"/>
              <a:t> </a:t>
            </a:r>
            <a:r>
              <a:rPr lang="vi-VN" dirty="0" smtClean="0"/>
              <a:t>khi dịch chuyển quá nhiều đặc trưng (tỉ lệ shift lớn</a:t>
            </a:r>
            <a:r>
              <a:rPr lang="en-US" dirty="0" smtClean="0"/>
              <a:t>).</a:t>
            </a:r>
          </a:p>
          <a:p>
            <a:endParaRPr lang="en-US" dirty="0" smtClean="0"/>
          </a:p>
          <a:p>
            <a:r>
              <a:rPr lang="en-US" dirty="0" smtClean="0"/>
              <a:t>Residual</a:t>
            </a:r>
            <a:r>
              <a:rPr lang="en-US" baseline="0" dirty="0" smtClean="0"/>
              <a:t> shift: </a:t>
            </a:r>
            <a:r>
              <a:rPr lang="vi-VN" dirty="0" smtClean="0"/>
              <a:t>là giải pháp nhằm khắc phục nhược điểm của in-place shift. Với residual shift, module dịch chuyển thời gian được đặt trong residual block, khi đó thông tin của các đặc trưng không gian vẫn được duy trì thông qua kết nối shortcut</a:t>
            </a:r>
            <a:r>
              <a:rPr lang="en-US" dirty="0" smtClean="0"/>
              <a:t>.</a:t>
            </a:r>
          </a:p>
          <a:p>
            <a:endParaRPr lang="en-US" dirty="0" smtClean="0"/>
          </a:p>
          <a:p>
            <a:r>
              <a:rPr lang="vi-VN" dirty="0" smtClean="0"/>
              <a:t>Tỉ lệ dịch chuyển đặc trưng có ảnh hưởng lớn đến khả năng mô hình hóa thông tin của mạng. Nếu dịch chuyển quá nhiều đặc trưng từ khung hình hiện tại sang các khung hình liền kề thì khung hình hiện tại không còn đủ thông tin về chiều không gian. Ngược lại, nếu dịch chuyển quá ít đặc trưng từ khung hình hiện tại đến các khung hình liền kề thì thông tin thời gian sẽ không được đảm bảo. </a:t>
            </a:r>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12</a:t>
            </a:fld>
            <a:endParaRPr lang="en-US"/>
          </a:p>
        </p:txBody>
      </p:sp>
    </p:spTree>
    <p:extLst>
      <p:ext uri="{BB962C8B-B14F-4D97-AF65-F5344CB8AC3E}">
        <p14:creationId xmlns:p14="http://schemas.microsoft.com/office/powerpoint/2010/main" val="3603480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Phân</a:t>
            </a:r>
            <a:r>
              <a:rPr lang="en-US" baseline="0" dirty="0" smtClean="0"/>
              <a:t> </a:t>
            </a:r>
            <a:r>
              <a:rPr lang="en-US" baseline="0" dirty="0" err="1" smtClean="0"/>
              <a:t>biệt</a:t>
            </a:r>
            <a:r>
              <a:rPr lang="en-US" baseline="0" dirty="0" smtClean="0"/>
              <a:t> offline </a:t>
            </a:r>
            <a:r>
              <a:rPr lang="en-US" baseline="0" dirty="0" err="1" smtClean="0"/>
              <a:t>và</a:t>
            </a:r>
            <a:r>
              <a:rPr lang="en-US" baseline="0" dirty="0" smtClean="0"/>
              <a:t> online, </a:t>
            </a:r>
            <a:r>
              <a:rPr lang="en-US" baseline="0" dirty="0" err="1" smtClean="0"/>
              <a:t>bỏ</a:t>
            </a:r>
            <a:r>
              <a:rPr lang="en-US" baseline="0" dirty="0" smtClean="0"/>
              <a:t> online</a:t>
            </a:r>
          </a:p>
          <a:p>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13</a:t>
            </a:fld>
            <a:endParaRPr lang="en-US"/>
          </a:p>
        </p:txBody>
      </p:sp>
    </p:spTree>
    <p:extLst>
      <p:ext uri="{BB962C8B-B14F-4D97-AF65-F5344CB8AC3E}">
        <p14:creationId xmlns:p14="http://schemas.microsoft.com/office/powerpoint/2010/main" val="4162963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Trong</a:t>
            </a:r>
            <a:r>
              <a:rPr lang="en-US" dirty="0" smtClean="0"/>
              <a:t> </a:t>
            </a:r>
            <a:r>
              <a:rPr lang="en-US" dirty="0" err="1" smtClean="0"/>
              <a:t>phần</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mô</a:t>
            </a:r>
            <a:r>
              <a:rPr lang="en-US" dirty="0" smtClean="0"/>
              <a:t> </a:t>
            </a:r>
            <a:r>
              <a:rPr lang="en-US" dirty="0" err="1" smtClean="0"/>
              <a:t>hình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độ</a:t>
            </a:r>
            <a:r>
              <a:rPr lang="en-US" dirty="0" smtClean="0"/>
              <a:t> </a:t>
            </a:r>
            <a:r>
              <a:rPr lang="en-US" dirty="0" err="1" smtClean="0"/>
              <a:t>chính</a:t>
            </a:r>
            <a:r>
              <a:rPr lang="en-US" dirty="0" smtClean="0"/>
              <a:t> </a:t>
            </a:r>
            <a:r>
              <a:rPr lang="en-US" dirty="0" err="1" smtClean="0"/>
              <a:t>xác</a:t>
            </a:r>
            <a:r>
              <a:rPr lang="en-US" dirty="0" smtClean="0"/>
              <a:t> Accuracy </a:t>
            </a:r>
            <a:r>
              <a:rPr lang="en-US" dirty="0" err="1" smtClean="0"/>
              <a:t>làm</a:t>
            </a:r>
            <a:r>
              <a:rPr lang="en-US" dirty="0" smtClean="0"/>
              <a:t> </a:t>
            </a:r>
            <a:r>
              <a:rPr lang="en-US" dirty="0" err="1" smtClean="0"/>
              <a:t>độ</a:t>
            </a:r>
            <a:r>
              <a:rPr lang="en-US" dirty="0" smtClean="0"/>
              <a:t> </a:t>
            </a:r>
            <a:r>
              <a:rPr lang="en-US" dirty="0" err="1" smtClean="0"/>
              <a:t>đo</a:t>
            </a:r>
            <a:r>
              <a:rPr lang="en-US" dirty="0" smtClean="0"/>
              <a:t> </a:t>
            </a:r>
            <a:r>
              <a:rPr lang="en-US" dirty="0" err="1" smtClean="0"/>
              <a:t>cho</a:t>
            </a:r>
            <a:r>
              <a:rPr lang="en-US" dirty="0" smtClean="0"/>
              <a:t> </a:t>
            </a:r>
            <a:r>
              <a:rPr lang="en-US" dirty="0" err="1" smtClean="0"/>
              <a:t>kết</a:t>
            </a:r>
            <a:r>
              <a:rPr lang="en-US" dirty="0" smtClean="0"/>
              <a:t> </a:t>
            </a:r>
            <a:r>
              <a:rPr lang="en-US" dirty="0" err="1" smtClean="0"/>
              <a:t>quả</a:t>
            </a:r>
            <a:r>
              <a:rPr lang="en-US" dirty="0" smtClean="0"/>
              <a:t>. Accuracy </a:t>
            </a:r>
            <a:r>
              <a:rPr lang="en-US" dirty="0" err="1" smtClean="0"/>
              <a:t>được</a:t>
            </a:r>
            <a:r>
              <a:rPr lang="en-US" dirty="0" smtClean="0"/>
              <a:t> </a:t>
            </a:r>
            <a:r>
              <a:rPr lang="en-US" dirty="0" err="1" smtClean="0"/>
              <a:t>tính</a:t>
            </a:r>
            <a:r>
              <a:rPr lang="en-US" dirty="0" smtClean="0"/>
              <a:t> </a:t>
            </a:r>
            <a:r>
              <a:rPr lang="en-US" dirty="0" err="1" smtClean="0"/>
              <a:t>bằng</a:t>
            </a:r>
            <a:r>
              <a:rPr lang="en-US" dirty="0" smtClean="0"/>
              <a:t> </a:t>
            </a:r>
            <a:r>
              <a:rPr lang="en-US" dirty="0" err="1" smtClean="0"/>
              <a:t>công</a:t>
            </a:r>
            <a:r>
              <a:rPr lang="en-US" dirty="0" smtClean="0"/>
              <a:t> </a:t>
            </a:r>
            <a:r>
              <a:rPr lang="en-US" dirty="0" err="1" smtClean="0"/>
              <a:t>thức</a:t>
            </a:r>
            <a:r>
              <a:rPr lang="en-US" dirty="0" smtClean="0"/>
              <a:t>:</a:t>
            </a:r>
          </a:p>
          <a:p>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15</a:t>
            </a:fld>
            <a:endParaRPr lang="en-US"/>
          </a:p>
        </p:txBody>
      </p:sp>
    </p:spTree>
    <p:extLst>
      <p:ext uri="{BB962C8B-B14F-4D97-AF65-F5344CB8AC3E}">
        <p14:creationId xmlns:p14="http://schemas.microsoft.com/office/powerpoint/2010/main" val="3737600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mô hình TSM, ta thấy số lượng khung hình đầu vào có ảnh hưởng lớn đến độ chính xác cũng như thời gian xử lý của mô hình. Với khung hình đầu vào là 4 hoặc 8, độ chính xác ở mức khá cao (&gt;94%), tuy nhiên, khi giảm khung hình đầu vào là 2, độ chính xác giảm mạnh xuống còn khoảng 82%. Điều này cho thấy với 2 khung hình đầu vào, thông tin bị mất mát lớn khiến mô hình đưa ra nhiều dự đoán sai. Trong khi đó, kết quả độ chính xác trên 16 khung hình đầu vào tăng không đáng kể so với độ chính xác trên 8 khung hình. Với 2 mô hình được xây dựng trên kiến trúc mạng 3D CNN là ResNet-101 và 3D CNN kết hợp với LSTM cũng đều cho kết quả khá ấn tượng (&gt;92%). Xét trên khía cạnh độ chính xác, mô hình 3D CNN kết hợp vs LSTM cho kết quả cao hơn so với mô hình 3D ResNet-101. Điều này khá tương đồng với quan điểm mô hình 3D CNN khó có thể biểu diễn chuyển động trong một thời gian dài. Do nhược điểm này, khi áp dung vào thực tế có một số hành động mô hình 3D ResNet-101 nhận dạng không chính xác.</a:t>
            </a:r>
            <a:r>
              <a:rPr lang="en-US" dirty="0" smtClean="0"/>
              <a:t> </a:t>
            </a:r>
          </a:p>
        </p:txBody>
      </p:sp>
      <p:sp>
        <p:nvSpPr>
          <p:cNvPr id="4" name="Slide Number Placeholder 3"/>
          <p:cNvSpPr>
            <a:spLocks noGrp="1"/>
          </p:cNvSpPr>
          <p:nvPr>
            <p:ph type="sldNum" sz="quarter" idx="10"/>
          </p:nvPr>
        </p:nvSpPr>
        <p:spPr/>
        <p:txBody>
          <a:bodyPr/>
          <a:lstStyle/>
          <a:p>
            <a:fld id="{CDA3C573-1B3E-444D-B023-E26621B266AB}" type="slidenum">
              <a:rPr lang="en-US" smtClean="0"/>
              <a:t>16</a:t>
            </a:fld>
            <a:endParaRPr lang="en-US"/>
          </a:p>
        </p:txBody>
      </p:sp>
    </p:spTree>
    <p:extLst>
      <p:ext uri="{BB962C8B-B14F-4D97-AF65-F5344CB8AC3E}">
        <p14:creationId xmlns:p14="http://schemas.microsoft.com/office/powerpoint/2010/main" val="1722756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19</a:t>
            </a:fld>
            <a:endParaRPr lang="en-US"/>
          </a:p>
        </p:txBody>
      </p:sp>
    </p:spTree>
    <p:extLst>
      <p:ext uri="{BB962C8B-B14F-4D97-AF65-F5344CB8AC3E}">
        <p14:creationId xmlns:p14="http://schemas.microsoft.com/office/powerpoint/2010/main" val="2998556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Em đã trình bày xong đồ án tốt nghiệp của mình. Em xin gửi lời cảm ơn đến thầy cô ABC ( chức danh, tên đầy đủ của giáo viên hướng dẫn) đã nhiệt tình giúp đỡ em hoàn thiện ĐATN. Tuy đã cố gắng nhưng với kiến thức còn hạn chế, chắc chắn ĐATN của em không tránh khỏi những sai sót. Em rất mong nhận được ý kiến của các thày (cô) và các bạn để bản ĐATN của em được hoàn thiện hơn. Em xin chân thành cảm ơn.”</a:t>
            </a:r>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21</a:t>
            </a:fld>
            <a:endParaRPr lang="en-US"/>
          </a:p>
        </p:txBody>
      </p:sp>
    </p:spTree>
    <p:extLst>
      <p:ext uri="{BB962C8B-B14F-4D97-AF65-F5344CB8AC3E}">
        <p14:creationId xmlns:p14="http://schemas.microsoft.com/office/powerpoint/2010/main" val="413938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3</a:t>
            </a:fld>
            <a:endParaRPr lang="en-US"/>
          </a:p>
        </p:txBody>
      </p:sp>
    </p:spTree>
    <p:extLst>
      <p:ext uri="{BB962C8B-B14F-4D97-AF65-F5344CB8AC3E}">
        <p14:creationId xmlns:p14="http://schemas.microsoft.com/office/powerpoint/2010/main" val="2084139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Với phương án phát triển các công nghệ hỗ trợ bao gồm gang tay chuyên dụng, miếng dán đánh dấu vùng bàn tay, hay gắn trực tiếp cảm biến trên tay khiến cho người dùng phụ thuộc vào thiết bị, điều khiển không tự nhiên và chi phí đắt đỏ của thiết bị</a:t>
            </a:r>
            <a:endParaRPr lang="en-US" dirty="0" smtClean="0"/>
          </a:p>
          <a:p>
            <a:endParaRPr lang="en-US" dirty="0" smtClean="0"/>
          </a:p>
          <a:p>
            <a:r>
              <a:rPr lang="vi-VN" dirty="0" smtClean="0"/>
              <a:t>Cách tiếp cận thứ hai là phát triển thuật toán, nhận dạng cử chỉ bàn tay đã được triển khai và áp dụng trong nhiều lĩnh vực khác nhau như thị giác máy tính, rô bốt, điều khiển và tự động hóa… Tuy nhiên, yêu cầu về tính </a:t>
            </a:r>
            <a:r>
              <a:rPr lang="en-US" dirty="0" err="1" smtClean="0"/>
              <a:t>chính</a:t>
            </a:r>
            <a:r>
              <a:rPr lang="en-US" baseline="0" dirty="0" smtClean="0"/>
              <a:t> </a:t>
            </a:r>
            <a:r>
              <a:rPr lang="en-US" baseline="0" dirty="0" err="1" smtClean="0"/>
              <a:t>xác</a:t>
            </a:r>
            <a:r>
              <a:rPr lang="vi-VN" dirty="0" smtClean="0"/>
              <a:t> và xử lý thời thực vẫn còn là thách thức khi triển khai hệ thống nhận dạng cử chỉ tay. Trong khuôn khổ của đồ án tốt nghiệp, đồ án này hướng đến giải quyết và phát triển cách tiếp cận thứ hai, tức là tập trung vào phân tích một số phương pháp, mô hình nhận dạng cử chỉ bàn tay với video đã được phân vùng về mặt thời gian. Từ đó chọn ra những một số mô hình tiêu biểu để thử nghiệm và đánh giá khả năng áp dụng các mô hình vào thực tế.</a:t>
            </a:r>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4</a:t>
            </a:fld>
            <a:endParaRPr lang="en-US"/>
          </a:p>
        </p:txBody>
      </p:sp>
    </p:spTree>
    <p:extLst>
      <p:ext uri="{BB962C8B-B14F-4D97-AF65-F5344CB8AC3E}">
        <p14:creationId xmlns:p14="http://schemas.microsoft.com/office/powerpoint/2010/main" val="2538186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Học</a:t>
            </a:r>
            <a:r>
              <a:rPr lang="en-US" b="1" dirty="0" smtClean="0"/>
              <a:t> </a:t>
            </a:r>
            <a:r>
              <a:rPr lang="en-US" b="1" dirty="0" err="1" smtClean="0"/>
              <a:t>sâu</a:t>
            </a:r>
            <a:r>
              <a:rPr lang="en-US" b="1" dirty="0" smtClean="0"/>
              <a:t> </a:t>
            </a:r>
            <a:r>
              <a:rPr lang="en-US" dirty="0" smtClean="0"/>
              <a:t>(Deep learning) </a:t>
            </a:r>
            <a:r>
              <a:rPr lang="en-US" dirty="0" err="1" smtClean="0"/>
              <a:t>là</a:t>
            </a:r>
            <a:r>
              <a:rPr lang="en-US" dirty="0" smtClean="0"/>
              <a:t> </a:t>
            </a:r>
            <a:r>
              <a:rPr lang="en-US" dirty="0" err="1" smtClean="0"/>
              <a:t>một</a:t>
            </a:r>
            <a:r>
              <a:rPr lang="en-US" dirty="0" smtClean="0"/>
              <a:t> </a:t>
            </a:r>
            <a:r>
              <a:rPr lang="en-US" dirty="0" err="1" smtClean="0"/>
              <a:t>nhánh</a:t>
            </a:r>
            <a:r>
              <a:rPr lang="en-US" dirty="0" smtClean="0"/>
              <a:t> </a:t>
            </a:r>
            <a:r>
              <a:rPr lang="en-US" dirty="0" err="1" smtClean="0"/>
              <a:t>của</a:t>
            </a:r>
            <a:r>
              <a:rPr lang="en-US" dirty="0" smtClean="0"/>
              <a:t> </a:t>
            </a:r>
            <a:r>
              <a:rPr lang="en-US" dirty="0" err="1" smtClean="0"/>
              <a:t>học</a:t>
            </a:r>
            <a:r>
              <a:rPr lang="en-US" dirty="0" smtClean="0"/>
              <a:t> </a:t>
            </a:r>
            <a:r>
              <a:rPr lang="en-US" dirty="0" err="1" smtClean="0"/>
              <a:t>máy</a:t>
            </a:r>
            <a:r>
              <a:rPr lang="en-US" dirty="0" smtClean="0"/>
              <a:t> </a:t>
            </a:r>
            <a:r>
              <a:rPr lang="en-US" dirty="0" err="1" smtClean="0"/>
              <a:t>dựa</a:t>
            </a:r>
            <a:r>
              <a:rPr lang="en-US" dirty="0" smtClean="0"/>
              <a:t> </a:t>
            </a:r>
            <a:r>
              <a:rPr lang="en-US" dirty="0" err="1" smtClean="0"/>
              <a:t>trên</a:t>
            </a:r>
            <a:r>
              <a:rPr lang="en-US" dirty="0" smtClean="0"/>
              <a:t> </a:t>
            </a:r>
            <a:r>
              <a:rPr lang="en-US" dirty="0" err="1" smtClean="0"/>
              <a:t>một</a:t>
            </a:r>
            <a:r>
              <a:rPr lang="en-US" dirty="0" smtClean="0"/>
              <a:t> </a:t>
            </a:r>
            <a:r>
              <a:rPr lang="en-US" dirty="0" err="1" smtClean="0"/>
              <a:t>tập</a:t>
            </a:r>
            <a:r>
              <a:rPr lang="en-US" dirty="0" smtClean="0"/>
              <a:t> </a:t>
            </a:r>
            <a:r>
              <a:rPr lang="en-US" dirty="0" err="1" smtClean="0"/>
              <a:t>hợp</a:t>
            </a:r>
            <a:r>
              <a:rPr lang="en-US" dirty="0" smtClean="0"/>
              <a:t> </a:t>
            </a:r>
            <a:r>
              <a:rPr lang="en-US" dirty="0" err="1" smtClean="0"/>
              <a:t>các</a:t>
            </a:r>
            <a:r>
              <a:rPr lang="en-US" dirty="0" smtClean="0"/>
              <a:t> </a:t>
            </a:r>
            <a:r>
              <a:rPr lang="en-US" dirty="0" err="1" smtClean="0"/>
              <a:t>thuật</a:t>
            </a:r>
            <a:r>
              <a:rPr lang="en-US" dirty="0" smtClean="0"/>
              <a:t> </a:t>
            </a:r>
            <a:r>
              <a:rPr lang="en-US" dirty="0" err="1" smtClean="0"/>
              <a:t>toán</a:t>
            </a:r>
            <a:r>
              <a:rPr lang="en-US" dirty="0" smtClean="0"/>
              <a:t> </a:t>
            </a:r>
            <a:r>
              <a:rPr lang="en-US" dirty="0" err="1" smtClean="0"/>
              <a:t>để</a:t>
            </a:r>
            <a:r>
              <a:rPr lang="en-US" dirty="0" smtClean="0"/>
              <a:t> </a:t>
            </a:r>
            <a:r>
              <a:rPr lang="en-US" dirty="0" err="1" smtClean="0"/>
              <a:t>cố</a:t>
            </a:r>
            <a:r>
              <a:rPr lang="en-US" dirty="0" smtClean="0"/>
              <a:t> </a:t>
            </a:r>
            <a:r>
              <a:rPr lang="en-US" dirty="0" err="1" smtClean="0"/>
              <a:t>gắng</a:t>
            </a:r>
            <a:r>
              <a:rPr lang="en-US" dirty="0" smtClean="0"/>
              <a:t> </a:t>
            </a:r>
            <a:r>
              <a:rPr lang="en-US" dirty="0" err="1" smtClean="0"/>
              <a:t>mô</a:t>
            </a:r>
            <a:r>
              <a:rPr lang="en-US" dirty="0" smtClean="0"/>
              <a:t> </a:t>
            </a:r>
            <a:r>
              <a:rPr lang="en-US" dirty="0" err="1" smtClean="0"/>
              <a:t>hình</a:t>
            </a:r>
            <a:r>
              <a:rPr lang="en-US" dirty="0" smtClean="0"/>
              <a:t> </a:t>
            </a:r>
            <a:r>
              <a:rPr lang="en-US" dirty="0" err="1" smtClean="0"/>
              <a:t>dữ</a:t>
            </a:r>
            <a:r>
              <a:rPr lang="en-US" dirty="0" smtClean="0"/>
              <a:t> </a:t>
            </a:r>
            <a:r>
              <a:rPr lang="en-US" dirty="0" err="1" smtClean="0"/>
              <a:t>liệu</a:t>
            </a:r>
            <a:r>
              <a:rPr lang="en-US" dirty="0" smtClean="0"/>
              <a:t> </a:t>
            </a:r>
            <a:r>
              <a:rPr lang="en-US" dirty="0" err="1" smtClean="0"/>
              <a:t>trừu</a:t>
            </a:r>
            <a:r>
              <a:rPr lang="en-US" dirty="0" smtClean="0"/>
              <a:t> </a:t>
            </a:r>
            <a:r>
              <a:rPr lang="en-US" dirty="0" err="1" smtClean="0"/>
              <a:t>tượng</a:t>
            </a:r>
            <a:r>
              <a:rPr lang="en-US" dirty="0" smtClean="0"/>
              <a:t> </a:t>
            </a:r>
            <a:r>
              <a:rPr lang="en-US" dirty="0" err="1" smtClean="0"/>
              <a:t>hóa</a:t>
            </a:r>
            <a:r>
              <a:rPr lang="en-US" dirty="0" smtClean="0"/>
              <a:t> ở </a:t>
            </a:r>
            <a:r>
              <a:rPr lang="en-US" dirty="0" err="1" smtClean="0"/>
              <a:t>mức</a:t>
            </a:r>
            <a:r>
              <a:rPr lang="en-US" dirty="0" smtClean="0"/>
              <a:t> </a:t>
            </a:r>
            <a:r>
              <a:rPr lang="en-US" dirty="0" err="1" smtClean="0"/>
              <a:t>cao</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sử</a:t>
            </a:r>
            <a:r>
              <a:rPr lang="en-US" dirty="0" smtClean="0"/>
              <a:t> </a:t>
            </a:r>
            <a:r>
              <a:rPr lang="en-US" dirty="0" err="1" smtClean="0"/>
              <a:t>dụng</a:t>
            </a:r>
            <a:r>
              <a:rPr lang="en-US" dirty="0" smtClean="0"/>
              <a:t> </a:t>
            </a:r>
            <a:r>
              <a:rPr lang="en-US" dirty="0" err="1" smtClean="0"/>
              <a:t>nhiều</a:t>
            </a:r>
            <a:r>
              <a:rPr lang="en-US" dirty="0" smtClean="0"/>
              <a:t> </a:t>
            </a:r>
            <a:r>
              <a:rPr lang="en-US" dirty="0" err="1" smtClean="0"/>
              <a:t>lớp</a:t>
            </a:r>
            <a:r>
              <a:rPr lang="en-US" dirty="0" smtClean="0"/>
              <a:t> </a:t>
            </a:r>
            <a:r>
              <a:rPr lang="en-US" dirty="0" err="1" smtClean="0"/>
              <a:t>xử</a:t>
            </a:r>
            <a:r>
              <a:rPr lang="en-US" dirty="0" smtClean="0"/>
              <a:t> </a:t>
            </a:r>
            <a:r>
              <a:rPr lang="en-US" dirty="0" err="1" smtClean="0"/>
              <a:t>lý</a:t>
            </a:r>
            <a:r>
              <a:rPr lang="en-US" dirty="0" smtClean="0"/>
              <a:t> </a:t>
            </a:r>
            <a:r>
              <a:rPr lang="en-US" dirty="0" err="1" smtClean="0"/>
              <a:t>với</a:t>
            </a:r>
            <a:r>
              <a:rPr lang="en-US" dirty="0" smtClean="0"/>
              <a:t> </a:t>
            </a:r>
            <a:r>
              <a:rPr lang="en-US" dirty="0" err="1" smtClean="0"/>
              <a:t>cấu</a:t>
            </a:r>
            <a:r>
              <a:rPr lang="en-US" dirty="0" smtClean="0"/>
              <a:t> </a:t>
            </a:r>
            <a:r>
              <a:rPr lang="en-US" dirty="0" err="1" smtClean="0"/>
              <a:t>trúc</a:t>
            </a:r>
            <a:r>
              <a:rPr lang="en-US" dirty="0" smtClean="0"/>
              <a:t> </a:t>
            </a:r>
            <a:r>
              <a:rPr lang="en-US" dirty="0" err="1" smtClean="0"/>
              <a:t>phức</a:t>
            </a:r>
            <a:r>
              <a:rPr lang="en-US" dirty="0" smtClean="0"/>
              <a:t> </a:t>
            </a:r>
            <a:r>
              <a:rPr lang="en-US" dirty="0" err="1" smtClean="0"/>
              <a:t>tạp</a:t>
            </a:r>
            <a:r>
              <a:rPr lang="en-US" dirty="0" smtClean="0"/>
              <a:t>, </a:t>
            </a:r>
            <a:r>
              <a:rPr lang="en-US" dirty="0" err="1" smtClean="0"/>
              <a:t>hoặc</a:t>
            </a:r>
            <a:r>
              <a:rPr lang="en-US" dirty="0" smtClean="0"/>
              <a:t> </a:t>
            </a:r>
            <a:r>
              <a:rPr lang="en-US" dirty="0" err="1" smtClean="0"/>
              <a:t>bằng</a:t>
            </a:r>
            <a:r>
              <a:rPr lang="en-US" dirty="0" smtClean="0"/>
              <a:t> </a:t>
            </a:r>
            <a:r>
              <a:rPr lang="en-US" dirty="0" err="1" smtClean="0"/>
              <a:t>cách</a:t>
            </a:r>
            <a:r>
              <a:rPr lang="en-US" dirty="0" smtClean="0"/>
              <a:t> </a:t>
            </a:r>
            <a:r>
              <a:rPr lang="en-US" dirty="0" err="1" smtClean="0"/>
              <a:t>khác</a:t>
            </a:r>
            <a:r>
              <a:rPr lang="en-US" dirty="0" smtClean="0"/>
              <a:t> </a:t>
            </a:r>
            <a:r>
              <a:rPr lang="en-US" dirty="0" err="1" smtClean="0"/>
              <a:t>bao</a:t>
            </a:r>
            <a:r>
              <a:rPr lang="en-US" dirty="0" smtClean="0"/>
              <a:t> </a:t>
            </a:r>
            <a:r>
              <a:rPr lang="en-US" dirty="0" err="1" smtClean="0"/>
              <a:t>gồm</a:t>
            </a:r>
            <a:r>
              <a:rPr lang="en-US" dirty="0" smtClean="0"/>
              <a:t> </a:t>
            </a:r>
            <a:r>
              <a:rPr lang="en-US" dirty="0" err="1" smtClean="0"/>
              <a:t>nhiều</a:t>
            </a:r>
            <a:r>
              <a:rPr lang="en-US" dirty="0" smtClean="0"/>
              <a:t> </a:t>
            </a:r>
            <a:r>
              <a:rPr lang="en-US" dirty="0" err="1" smtClean="0"/>
              <a:t>biến</a:t>
            </a:r>
            <a:r>
              <a:rPr lang="en-US" dirty="0" smtClean="0"/>
              <a:t> </a:t>
            </a:r>
            <a:r>
              <a:rPr lang="en-US" dirty="0" err="1" smtClean="0"/>
              <a:t>đổi</a:t>
            </a:r>
            <a:r>
              <a:rPr lang="en-US" dirty="0" smtClean="0"/>
              <a:t> phi </a:t>
            </a:r>
            <a:r>
              <a:rPr lang="en-US" dirty="0" err="1" smtClean="0"/>
              <a:t>tuyến</a:t>
            </a:r>
            <a:r>
              <a:rPr lang="en-US" dirty="0" smtClean="0"/>
              <a:t>.</a:t>
            </a:r>
          </a:p>
          <a:p>
            <a:endParaRPr lang="en-US" dirty="0" smtClean="0"/>
          </a:p>
          <a:p>
            <a:r>
              <a:rPr lang="en-US" dirty="0" err="1" smtClean="0"/>
              <a:t>Mạng</a:t>
            </a:r>
            <a:r>
              <a:rPr lang="en-US" baseline="0" dirty="0" smtClean="0"/>
              <a:t> CNN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trong</a:t>
            </a:r>
            <a:r>
              <a:rPr lang="en-US" baseline="0" dirty="0" smtClean="0"/>
              <a:t> </a:t>
            </a:r>
            <a:r>
              <a:rPr lang="en-US" baseline="0" dirty="0" err="1" smtClean="0"/>
              <a:t>những</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deep learning </a:t>
            </a:r>
            <a:r>
              <a:rPr lang="en-US" baseline="0" dirty="0" err="1" smtClean="0"/>
              <a:t>phổ</a:t>
            </a:r>
            <a:r>
              <a:rPr lang="en-US" baseline="0" dirty="0" smtClean="0"/>
              <a:t> </a:t>
            </a:r>
            <a:r>
              <a:rPr lang="en-US" baseline="0" dirty="0" err="1" smtClean="0"/>
              <a:t>biến</a:t>
            </a:r>
            <a:r>
              <a:rPr lang="en-US" baseline="0" dirty="0" smtClean="0"/>
              <a:t> </a:t>
            </a:r>
            <a:r>
              <a:rPr lang="en-US" baseline="0" dirty="0" err="1" smtClean="0"/>
              <a:t>nhất</a:t>
            </a:r>
            <a:r>
              <a:rPr lang="en-US" baseline="0" dirty="0" smtClean="0"/>
              <a:t> </a:t>
            </a:r>
            <a:r>
              <a:rPr lang="en-US" baseline="0" dirty="0" err="1" smtClean="0"/>
              <a:t>và</a:t>
            </a:r>
            <a:r>
              <a:rPr lang="en-US" baseline="0" dirty="0" smtClean="0"/>
              <a:t> </a:t>
            </a:r>
            <a:r>
              <a:rPr lang="en-US" baseline="0" dirty="0" err="1" smtClean="0"/>
              <a:t>được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nhiều</a:t>
            </a:r>
            <a:r>
              <a:rPr lang="en-US" baseline="0" dirty="0" smtClean="0"/>
              <a:t> </a:t>
            </a:r>
            <a:r>
              <a:rPr lang="en-US" baseline="0" dirty="0" err="1" smtClean="0"/>
              <a:t>trong</a:t>
            </a:r>
            <a:r>
              <a:rPr lang="en-US" baseline="0" dirty="0" smtClean="0"/>
              <a:t> </a:t>
            </a:r>
            <a:r>
              <a:rPr lang="en-US" baseline="0" dirty="0" err="1" smtClean="0"/>
              <a:t>nhiều</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như</a:t>
            </a:r>
            <a:r>
              <a:rPr lang="en-US" baseline="0" dirty="0" smtClean="0"/>
              <a:t> </a:t>
            </a:r>
            <a:r>
              <a:rPr lang="en-US" baseline="0" dirty="0" err="1" smtClean="0"/>
              <a:t>nhận</a:t>
            </a:r>
            <a:r>
              <a:rPr lang="en-US" baseline="0" dirty="0" smtClean="0"/>
              <a:t> </a:t>
            </a:r>
            <a:r>
              <a:rPr lang="en-US" baseline="0" dirty="0" err="1" smtClean="0"/>
              <a:t>dạng</a:t>
            </a:r>
            <a:r>
              <a:rPr lang="en-US" baseline="0" dirty="0" smtClean="0"/>
              <a:t> </a:t>
            </a:r>
            <a:r>
              <a:rPr lang="en-US" baseline="0" dirty="0" err="1" smtClean="0"/>
              <a:t>ảnh</a:t>
            </a:r>
            <a:r>
              <a:rPr lang="en-US" baseline="0" dirty="0" smtClean="0"/>
              <a:t>, </a:t>
            </a:r>
            <a:r>
              <a:rPr lang="en-US" baseline="0" dirty="0" err="1" smtClean="0"/>
              <a:t>phân</a:t>
            </a:r>
            <a:r>
              <a:rPr lang="en-US" baseline="0" dirty="0" smtClean="0"/>
              <a:t> </a:t>
            </a:r>
            <a:r>
              <a:rPr lang="en-US" baseline="0" dirty="0" err="1" smtClean="0"/>
              <a:t>tích</a:t>
            </a:r>
            <a:r>
              <a:rPr lang="en-US" baseline="0" dirty="0" smtClean="0"/>
              <a:t> video </a:t>
            </a:r>
            <a:r>
              <a:rPr lang="en-US" baseline="0" dirty="0" err="1" smtClean="0"/>
              <a:t>hoặc</a:t>
            </a:r>
            <a:r>
              <a:rPr lang="en-US" baseline="0" dirty="0" smtClean="0"/>
              <a:t> </a:t>
            </a:r>
            <a:r>
              <a:rPr lang="en-US" baseline="0" dirty="0" err="1" smtClean="0"/>
              <a:t>cho</a:t>
            </a:r>
            <a:r>
              <a:rPr lang="en-US" baseline="0" dirty="0" smtClean="0"/>
              <a:t> </a:t>
            </a:r>
            <a:r>
              <a:rPr lang="en-US" baseline="0" dirty="0" err="1" smtClean="0"/>
              <a:t>những</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ngôn</a:t>
            </a:r>
            <a:r>
              <a:rPr lang="en-US" baseline="0" dirty="0" smtClean="0"/>
              <a:t> </a:t>
            </a:r>
            <a:r>
              <a:rPr lang="en-US" baseline="0" dirty="0" err="1" smtClean="0"/>
              <a:t>ngữ</a:t>
            </a:r>
            <a:r>
              <a:rPr lang="en-US" baseline="0" dirty="0" smtClean="0"/>
              <a:t> </a:t>
            </a:r>
            <a:r>
              <a:rPr lang="en-US" baseline="0" dirty="0" err="1" smtClean="0"/>
              <a:t>tự</a:t>
            </a:r>
            <a:r>
              <a:rPr lang="en-US" baseline="0" dirty="0" smtClean="0"/>
              <a:t> </a:t>
            </a:r>
            <a:r>
              <a:rPr lang="en-US" baseline="0" dirty="0" err="1" smtClean="0"/>
              <a:t>nhiên</a:t>
            </a:r>
            <a:r>
              <a:rPr lang="en-US" baseline="0" dirty="0" smtClean="0"/>
              <a:t>. </a:t>
            </a:r>
            <a:r>
              <a:rPr lang="en-US" baseline="0" dirty="0" err="1" smtClean="0"/>
              <a:t>Về</a:t>
            </a:r>
            <a:r>
              <a:rPr lang="en-US" baseline="0" dirty="0" smtClean="0"/>
              <a:t> </a:t>
            </a:r>
            <a:r>
              <a:rPr lang="en-US" baseline="0" dirty="0" err="1" smtClean="0"/>
              <a:t>mặt</a:t>
            </a:r>
            <a:r>
              <a:rPr lang="en-US" baseline="0" dirty="0" smtClean="0"/>
              <a:t> </a:t>
            </a:r>
            <a:r>
              <a:rPr lang="en-US" baseline="0" dirty="0" err="1" smtClean="0"/>
              <a:t>kỹ</a:t>
            </a:r>
            <a:r>
              <a:rPr lang="en-US" baseline="0" dirty="0" smtClean="0"/>
              <a:t> </a:t>
            </a:r>
            <a:r>
              <a:rPr lang="en-US" baseline="0" dirty="0" err="1" smtClean="0"/>
              <a:t>thuật</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CNN </a:t>
            </a:r>
            <a:r>
              <a:rPr lang="en-US" baseline="0" dirty="0" err="1" smtClean="0"/>
              <a:t>sẽ</a:t>
            </a:r>
            <a:r>
              <a:rPr lang="en-US" baseline="0" dirty="0" smtClean="0"/>
              <a:t> </a:t>
            </a:r>
            <a:r>
              <a:rPr lang="en-US" baseline="0" dirty="0" err="1" smtClean="0"/>
              <a:t>tiến</a:t>
            </a:r>
            <a:r>
              <a:rPr lang="en-US" baseline="0" dirty="0" smtClean="0"/>
              <a:t> </a:t>
            </a:r>
            <a:r>
              <a:rPr lang="en-US" baseline="0" dirty="0" err="1" smtClean="0"/>
              <a:t>hành</a:t>
            </a:r>
            <a:r>
              <a:rPr lang="en-US" baseline="0" dirty="0" smtClean="0"/>
              <a:t> training </a:t>
            </a:r>
            <a:r>
              <a:rPr lang="en-US" baseline="0" dirty="0" err="1" smtClean="0"/>
              <a:t>và</a:t>
            </a:r>
            <a:r>
              <a:rPr lang="en-US" baseline="0" dirty="0" smtClean="0"/>
              <a:t> test, </a:t>
            </a:r>
            <a:r>
              <a:rPr lang="en-US" baseline="0" dirty="0" err="1" smtClean="0"/>
              <a:t>mỗi</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đầu</a:t>
            </a:r>
            <a:r>
              <a:rPr lang="en-US" baseline="0" dirty="0" smtClean="0"/>
              <a:t> </a:t>
            </a:r>
            <a:r>
              <a:rPr lang="en-US" baseline="0" dirty="0" err="1" smtClean="0"/>
              <a:t>vào</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qua </a:t>
            </a:r>
            <a:r>
              <a:rPr lang="en-US" baseline="0" dirty="0" err="1" smtClean="0"/>
              <a:t>một</a:t>
            </a:r>
            <a:r>
              <a:rPr lang="en-US" baseline="0" dirty="0" smtClean="0"/>
              <a:t> </a:t>
            </a:r>
            <a:r>
              <a:rPr lang="en-US" baseline="0" dirty="0" err="1" smtClean="0"/>
              <a:t>loạt</a:t>
            </a:r>
            <a:r>
              <a:rPr lang="en-US" baseline="0" dirty="0" smtClean="0"/>
              <a:t> </a:t>
            </a:r>
            <a:r>
              <a:rPr lang="en-US" baseline="0" dirty="0" err="1" smtClean="0"/>
              <a:t>các</a:t>
            </a:r>
            <a:r>
              <a:rPr lang="en-US" baseline="0" dirty="0" smtClean="0"/>
              <a:t> </a:t>
            </a:r>
            <a:r>
              <a:rPr lang="en-US" baseline="0" dirty="0" err="1" smtClean="0"/>
              <a:t>lớp</a:t>
            </a:r>
            <a:r>
              <a:rPr lang="en-US" baseline="0" dirty="0" smtClean="0"/>
              <a:t> </a:t>
            </a:r>
            <a:r>
              <a:rPr lang="en-US" baseline="0" dirty="0" err="1" smtClean="0"/>
              <a:t>tích</a:t>
            </a:r>
            <a:r>
              <a:rPr lang="en-US" baseline="0" dirty="0" smtClean="0"/>
              <a:t> </a:t>
            </a:r>
            <a:r>
              <a:rPr lang="en-US" baseline="0" dirty="0" err="1" smtClean="0"/>
              <a:t>chập</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bộ</a:t>
            </a:r>
            <a:r>
              <a:rPr lang="en-US" baseline="0" dirty="0" smtClean="0"/>
              <a:t> </a:t>
            </a:r>
            <a:r>
              <a:rPr lang="en-US" baseline="0" dirty="0" err="1" smtClean="0"/>
              <a:t>lọc</a:t>
            </a:r>
            <a:r>
              <a:rPr lang="en-US" baseline="0" dirty="0" smtClean="0"/>
              <a:t> </a:t>
            </a:r>
            <a:r>
              <a:rPr lang="en-US" baseline="0" dirty="0" err="1" smtClean="0"/>
              <a:t>nhằm</a:t>
            </a:r>
            <a:r>
              <a:rPr lang="en-US" baseline="0" dirty="0" smtClean="0"/>
              <a:t> </a:t>
            </a:r>
            <a:r>
              <a:rPr lang="en-US" baseline="0" dirty="0" err="1" smtClean="0"/>
              <a:t>trích</a:t>
            </a:r>
            <a:r>
              <a:rPr lang="en-US" baseline="0" dirty="0" smtClean="0"/>
              <a:t> </a:t>
            </a:r>
            <a:r>
              <a:rPr lang="en-US" baseline="0" dirty="0" err="1" smtClean="0"/>
              <a:t>xuất</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của</a:t>
            </a:r>
            <a:r>
              <a:rPr lang="en-US" baseline="0" dirty="0" smtClean="0"/>
              <a:t> </a:t>
            </a:r>
            <a:r>
              <a:rPr lang="en-US" baseline="0" dirty="0" err="1" smtClean="0"/>
              <a:t>hình</a:t>
            </a:r>
            <a:r>
              <a:rPr lang="en-US" baseline="0" dirty="0" smtClean="0"/>
              <a:t> </a:t>
            </a:r>
            <a:r>
              <a:rPr lang="en-US" baseline="0" dirty="0" err="1" smtClean="0"/>
              <a:t>ảnh</a:t>
            </a:r>
            <a:r>
              <a:rPr lang="en-US" baseline="0" dirty="0" smtClean="0"/>
              <a:t>,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đi</a:t>
            </a:r>
            <a:r>
              <a:rPr lang="en-US" baseline="0" dirty="0" smtClean="0"/>
              <a:t> qua </a:t>
            </a:r>
            <a:r>
              <a:rPr lang="en-US" baseline="0" dirty="0" err="1" smtClean="0"/>
              <a:t>các</a:t>
            </a:r>
            <a:r>
              <a:rPr lang="en-US" baseline="0" dirty="0" smtClean="0"/>
              <a:t> </a:t>
            </a:r>
            <a:r>
              <a:rPr lang="en-US" baseline="0" dirty="0" err="1" smtClean="0"/>
              <a:t>lớp</a:t>
            </a:r>
            <a:r>
              <a:rPr lang="en-US" baseline="0" dirty="0" smtClean="0"/>
              <a:t> Pooling </a:t>
            </a:r>
            <a:r>
              <a:rPr lang="en-US" baseline="0" dirty="0" err="1" smtClean="0"/>
              <a:t>nhằm</a:t>
            </a:r>
            <a:r>
              <a:rPr lang="en-US" baseline="0" dirty="0" smtClean="0"/>
              <a:t> </a:t>
            </a:r>
            <a:r>
              <a:rPr lang="en-US" baseline="0" dirty="0" err="1" smtClean="0"/>
              <a:t>giảm</a:t>
            </a:r>
            <a:r>
              <a:rPr lang="en-US" baseline="0" dirty="0" smtClean="0"/>
              <a:t> </a:t>
            </a:r>
            <a:r>
              <a:rPr lang="en-US" baseline="0" dirty="0" err="1" smtClean="0"/>
              <a:t>kích</a:t>
            </a:r>
            <a:r>
              <a:rPr lang="en-US" baseline="0" dirty="0" smtClean="0"/>
              <a:t> </a:t>
            </a:r>
            <a:r>
              <a:rPr lang="en-US" baseline="0" dirty="0" err="1" smtClean="0"/>
              <a:t>thước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nhưng</a:t>
            </a:r>
            <a:r>
              <a:rPr lang="en-US" baseline="0" dirty="0" smtClean="0"/>
              <a:t> </a:t>
            </a:r>
            <a:r>
              <a:rPr lang="en-US" baseline="0" dirty="0" err="1" smtClean="0"/>
              <a:t>vẫn</a:t>
            </a:r>
            <a:r>
              <a:rPr lang="en-US" baseline="0" dirty="0" smtClean="0"/>
              <a:t> </a:t>
            </a:r>
            <a:r>
              <a:rPr lang="en-US" baseline="0" dirty="0" err="1" smtClean="0"/>
              <a:t>giữ</a:t>
            </a:r>
            <a:r>
              <a:rPr lang="en-US" baseline="0" dirty="0" smtClean="0"/>
              <a:t> </a:t>
            </a:r>
            <a:r>
              <a:rPr lang="en-US" baseline="0" dirty="0" err="1" smtClean="0"/>
              <a:t>được</a:t>
            </a:r>
            <a:r>
              <a:rPr lang="en-US" baseline="0" dirty="0" smtClean="0"/>
              <a:t> </a:t>
            </a:r>
            <a:r>
              <a:rPr lang="en-US" baseline="0" dirty="0" err="1" smtClean="0"/>
              <a:t>những</a:t>
            </a:r>
            <a:r>
              <a:rPr lang="en-US" baseline="0" dirty="0" smtClean="0"/>
              <a:t> </a:t>
            </a:r>
            <a:r>
              <a:rPr lang="en-US" baseline="0" dirty="0" err="1" smtClean="0"/>
              <a:t>thuộc</a:t>
            </a:r>
            <a:r>
              <a:rPr lang="en-US" baseline="0" dirty="0" smtClean="0"/>
              <a:t> </a:t>
            </a:r>
            <a:r>
              <a:rPr lang="en-US" baseline="0" dirty="0" err="1" smtClean="0"/>
              <a:t>tính</a:t>
            </a:r>
            <a:r>
              <a:rPr lang="en-US" baseline="0" dirty="0" smtClean="0"/>
              <a:t> </a:t>
            </a:r>
            <a:r>
              <a:rPr lang="en-US" baseline="0" dirty="0" err="1" smtClean="0"/>
              <a:t>quan</a:t>
            </a:r>
            <a:r>
              <a:rPr lang="en-US" baseline="0" dirty="0" smtClean="0"/>
              <a:t> </a:t>
            </a:r>
            <a:r>
              <a:rPr lang="en-US" baseline="0" dirty="0" err="1" smtClean="0"/>
              <a:t>trọng</a:t>
            </a:r>
            <a:r>
              <a:rPr lang="en-US" baseline="0" dirty="0" smtClean="0"/>
              <a:t>. </a:t>
            </a:r>
            <a:r>
              <a:rPr lang="en-US" baseline="0" dirty="0" err="1" smtClean="0"/>
              <a:t>Cuối</a:t>
            </a:r>
            <a:r>
              <a:rPr lang="en-US" baseline="0" dirty="0" smtClean="0"/>
              <a:t> </a:t>
            </a:r>
            <a:r>
              <a:rPr lang="en-US" baseline="0" dirty="0" err="1" smtClean="0"/>
              <a:t>cùng</a:t>
            </a:r>
            <a:r>
              <a:rPr lang="en-US" baseline="0" dirty="0" smtClean="0"/>
              <a:t> </a:t>
            </a:r>
            <a:r>
              <a:rPr lang="en-US" baseline="0" dirty="0" err="1" smtClean="0"/>
              <a:t>các</a:t>
            </a:r>
            <a:r>
              <a:rPr lang="en-US" baseline="0" dirty="0" smtClean="0"/>
              <a:t> </a:t>
            </a:r>
            <a:r>
              <a:rPr lang="en-US" baseline="0" dirty="0" err="1" smtClean="0"/>
              <a:t>đặc</a:t>
            </a:r>
            <a:r>
              <a:rPr lang="en-US" baseline="0" dirty="0" smtClean="0"/>
              <a:t> </a:t>
            </a:r>
            <a:r>
              <a:rPr lang="en-US" baseline="0" dirty="0" err="1" smtClean="0"/>
              <a:t>trưng</a:t>
            </a:r>
            <a:r>
              <a:rPr lang="en-US" baseline="0" dirty="0" smtClean="0"/>
              <a:t> </a:t>
            </a:r>
            <a:r>
              <a:rPr lang="en-US" baseline="0" dirty="0" err="1" smtClean="0"/>
              <a:t>sẽ</a:t>
            </a:r>
            <a:r>
              <a:rPr lang="en-US" baseline="0" dirty="0" smtClean="0"/>
              <a:t> </a:t>
            </a:r>
            <a:r>
              <a:rPr lang="en-US" baseline="0" dirty="0" err="1" smtClean="0"/>
              <a:t>đi</a:t>
            </a:r>
            <a:r>
              <a:rPr lang="en-US" baseline="0" dirty="0" smtClean="0"/>
              <a:t> qua </a:t>
            </a:r>
            <a:r>
              <a:rPr lang="en-US" baseline="0" dirty="0" err="1" smtClean="0"/>
              <a:t>lớp</a:t>
            </a:r>
            <a:r>
              <a:rPr lang="en-US" baseline="0" dirty="0" smtClean="0"/>
              <a:t> Fully connected </a:t>
            </a:r>
            <a:r>
              <a:rPr lang="en-US" baseline="0" dirty="0" err="1" smtClean="0"/>
              <a:t>với</a:t>
            </a:r>
            <a:r>
              <a:rPr lang="en-US" baseline="0" dirty="0" smtClean="0"/>
              <a:t> </a:t>
            </a:r>
            <a:r>
              <a:rPr lang="en-US" baseline="0" dirty="0" err="1" smtClean="0"/>
              <a:t>hàm</a:t>
            </a:r>
            <a:r>
              <a:rPr lang="en-US" baseline="0" dirty="0" smtClean="0"/>
              <a:t> </a:t>
            </a:r>
            <a:r>
              <a:rPr lang="en-US" baseline="0" dirty="0" err="1" smtClean="0"/>
              <a:t>kích</a:t>
            </a:r>
            <a:r>
              <a:rPr lang="en-US" baseline="0" dirty="0" smtClean="0"/>
              <a:t> </a:t>
            </a:r>
            <a:r>
              <a:rPr lang="en-US" baseline="0" dirty="0" err="1" smtClean="0"/>
              <a:t>hoạt</a:t>
            </a:r>
            <a:r>
              <a:rPr lang="en-US" baseline="0" dirty="0" smtClean="0"/>
              <a:t> </a:t>
            </a:r>
            <a:r>
              <a:rPr lang="en-US" baseline="0" dirty="0" err="1" smtClean="0"/>
              <a:t>softmax</a:t>
            </a:r>
            <a:r>
              <a:rPr lang="en-US" baseline="0" dirty="0" smtClean="0"/>
              <a:t> </a:t>
            </a:r>
            <a:r>
              <a:rPr lang="en-US" baseline="0" dirty="0" err="1" smtClean="0"/>
              <a:t>để</a:t>
            </a:r>
            <a:r>
              <a:rPr lang="en-US" baseline="0" dirty="0" smtClean="0"/>
              <a:t> </a:t>
            </a:r>
            <a:r>
              <a:rPr lang="en-US" baseline="0" dirty="0" err="1" smtClean="0"/>
              <a:t>chuyển</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a:t>
            </a:r>
            <a:r>
              <a:rPr lang="en-US" baseline="0" dirty="0" err="1" smtClean="0"/>
              <a:t>vecto</a:t>
            </a:r>
            <a:r>
              <a:rPr lang="en-US" baseline="0" dirty="0" smtClean="0"/>
              <a:t> </a:t>
            </a:r>
            <a:r>
              <a:rPr lang="en-US" baseline="0" dirty="0" err="1" smtClean="0"/>
              <a:t>chứa</a:t>
            </a:r>
            <a:r>
              <a:rPr lang="en-US" baseline="0" dirty="0" smtClean="0"/>
              <a:t> </a:t>
            </a:r>
            <a:r>
              <a:rPr lang="en-US" baseline="0" dirty="0" err="1" smtClean="0"/>
              <a:t>xác</a:t>
            </a:r>
            <a:r>
              <a:rPr lang="en-US" baseline="0" dirty="0" smtClean="0"/>
              <a:t> </a:t>
            </a:r>
            <a:r>
              <a:rPr lang="en-US" baseline="0" dirty="0" err="1" smtClean="0"/>
              <a:t>suất</a:t>
            </a:r>
            <a:r>
              <a:rPr lang="en-US" baseline="0" dirty="0" smtClean="0"/>
              <a:t> </a:t>
            </a:r>
            <a:r>
              <a:rPr lang="en-US" baseline="0" dirty="0" err="1" smtClean="0"/>
              <a:t>của</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cần</a:t>
            </a:r>
            <a:r>
              <a:rPr lang="en-US" baseline="0" dirty="0" smtClean="0"/>
              <a:t> </a:t>
            </a:r>
            <a:r>
              <a:rPr lang="en-US" baseline="0" dirty="0" err="1" smtClean="0"/>
              <a:t>được</a:t>
            </a:r>
            <a:r>
              <a:rPr lang="en-US" baseline="0" dirty="0" smtClean="0"/>
              <a:t> </a:t>
            </a:r>
            <a:r>
              <a:rPr lang="en-US" baseline="0" dirty="0" err="1" smtClean="0"/>
              <a:t>dự</a:t>
            </a:r>
            <a:r>
              <a:rPr lang="en-US" baseline="0" dirty="0" smtClean="0"/>
              <a:t> </a:t>
            </a:r>
            <a:r>
              <a:rPr lang="en-US" baseline="0" dirty="0" err="1" smtClean="0"/>
              <a:t>đoán</a:t>
            </a:r>
            <a:r>
              <a:rPr lang="en-US" baseline="0" dirty="0" smtClean="0"/>
              <a:t>.</a:t>
            </a:r>
          </a:p>
          <a:p>
            <a:endParaRPr lang="en-US" baseline="0" dirty="0" smtClean="0"/>
          </a:p>
          <a:p>
            <a:r>
              <a:rPr lang="en-US" baseline="0" dirty="0" err="1" smtClean="0"/>
              <a:t>Mạng</a:t>
            </a:r>
            <a:r>
              <a:rPr lang="en-US" baseline="0" dirty="0" smtClean="0"/>
              <a:t> </a:t>
            </a:r>
            <a:r>
              <a:rPr lang="en-US" baseline="0" dirty="0" err="1" smtClean="0"/>
              <a:t>bộ</a:t>
            </a:r>
            <a:r>
              <a:rPr lang="en-US" baseline="0" dirty="0" smtClean="0"/>
              <a:t> </a:t>
            </a:r>
            <a:r>
              <a:rPr lang="en-US" baseline="0" dirty="0" err="1" smtClean="0"/>
              <a:t>nhớ</a:t>
            </a:r>
            <a:r>
              <a:rPr lang="en-US" baseline="0" dirty="0" smtClean="0"/>
              <a:t>  </a:t>
            </a:r>
            <a:r>
              <a:rPr lang="en-US" baseline="0" dirty="0" err="1" smtClean="0"/>
              <a:t>dài</a:t>
            </a:r>
            <a:r>
              <a:rPr lang="en-US" baseline="0" dirty="0" smtClean="0"/>
              <a:t> </a:t>
            </a:r>
            <a:r>
              <a:rPr lang="en-US" baseline="0" dirty="0" err="1" smtClean="0"/>
              <a:t>ngắn</a:t>
            </a:r>
            <a:r>
              <a:rPr lang="en-US" baseline="0" dirty="0" smtClean="0"/>
              <a:t> LSTM </a:t>
            </a:r>
            <a:r>
              <a:rPr lang="en-US" baseline="0" dirty="0" err="1" smtClean="0"/>
              <a:t>là</a:t>
            </a:r>
            <a:r>
              <a:rPr lang="en-US" baseline="0" dirty="0" smtClean="0"/>
              <a:t> </a:t>
            </a:r>
            <a:r>
              <a:rPr lang="en-US" baseline="0" dirty="0" err="1" smtClean="0"/>
              <a:t>một</a:t>
            </a:r>
            <a:r>
              <a:rPr lang="en-US" baseline="0" dirty="0" smtClean="0"/>
              <a:t> </a:t>
            </a:r>
            <a:r>
              <a:rPr lang="en-US" baseline="0" dirty="0" err="1" smtClean="0"/>
              <a:t>phiên</a:t>
            </a:r>
            <a:r>
              <a:rPr lang="en-US" baseline="0" dirty="0" smtClean="0"/>
              <a:t> </a:t>
            </a:r>
            <a:r>
              <a:rPr lang="en-US" baseline="0" dirty="0" err="1" smtClean="0"/>
              <a:t>bản</a:t>
            </a:r>
            <a:r>
              <a:rPr lang="en-US" baseline="0" dirty="0" smtClean="0"/>
              <a:t> MỞ RỘNG </a:t>
            </a:r>
            <a:r>
              <a:rPr lang="en-US" baseline="0" dirty="0" err="1" smtClean="0"/>
              <a:t>của</a:t>
            </a:r>
            <a:r>
              <a:rPr lang="en-US" baseline="0" dirty="0" smtClean="0"/>
              <a:t> </a:t>
            </a:r>
            <a:r>
              <a:rPr lang="en-US" baseline="0" dirty="0" err="1" smtClean="0"/>
              <a:t>mạng</a:t>
            </a:r>
            <a:r>
              <a:rPr lang="en-US" baseline="0" dirty="0" smtClean="0"/>
              <a:t> </a:t>
            </a:r>
            <a:r>
              <a:rPr lang="en-US" baseline="0" dirty="0" err="1" smtClean="0"/>
              <a:t>nơ</a:t>
            </a:r>
            <a:r>
              <a:rPr lang="en-US" baseline="0" dirty="0" smtClean="0"/>
              <a:t> </a:t>
            </a:r>
            <a:r>
              <a:rPr lang="en-US" baseline="0" dirty="0" err="1" smtClean="0"/>
              <a:t>ron</a:t>
            </a:r>
            <a:r>
              <a:rPr lang="en-US" baseline="0" dirty="0" smtClean="0"/>
              <a:t> </a:t>
            </a:r>
            <a:r>
              <a:rPr lang="en-US" baseline="0" dirty="0" err="1" smtClean="0"/>
              <a:t>hồi</a:t>
            </a:r>
            <a:r>
              <a:rPr lang="en-US" baseline="0" dirty="0" smtClean="0"/>
              <a:t> </a:t>
            </a:r>
            <a:r>
              <a:rPr lang="en-US" baseline="0" dirty="0" err="1" smtClean="0"/>
              <a:t>quy</a:t>
            </a:r>
            <a:r>
              <a:rPr lang="en-US" baseline="0" dirty="0" smtClean="0"/>
              <a:t> RNN. LSTM </a:t>
            </a:r>
            <a:r>
              <a:rPr lang="en-US" baseline="0" dirty="0" err="1" smtClean="0"/>
              <a:t>được</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a:t>
            </a:r>
            <a:r>
              <a:rPr lang="en-US" baseline="0" dirty="0" err="1" smtClean="0"/>
              <a:t>để</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về</a:t>
            </a:r>
            <a:r>
              <a:rPr lang="en-US" baseline="0" dirty="0" smtClean="0"/>
              <a:t> </a:t>
            </a:r>
            <a:r>
              <a:rPr lang="en-US" baseline="0" dirty="0" err="1" smtClean="0"/>
              <a:t>phụ</a:t>
            </a:r>
            <a:r>
              <a:rPr lang="en-US" baseline="0" dirty="0" smtClean="0"/>
              <a:t> </a:t>
            </a:r>
            <a:r>
              <a:rPr lang="en-US" baseline="0" dirty="0" err="1" smtClean="0"/>
              <a:t>thuộc</a:t>
            </a:r>
            <a:r>
              <a:rPr lang="en-US" baseline="0" dirty="0" smtClean="0"/>
              <a:t> </a:t>
            </a:r>
            <a:r>
              <a:rPr lang="en-US" baseline="0" dirty="0" err="1" smtClean="0"/>
              <a:t>xa</a:t>
            </a:r>
            <a:r>
              <a:rPr lang="en-US" baseline="0" dirty="0" smtClean="0"/>
              <a:t> </a:t>
            </a:r>
            <a:r>
              <a:rPr lang="en-US" baseline="0" dirty="0" err="1" smtClean="0"/>
              <a:t>trong</a:t>
            </a:r>
            <a:r>
              <a:rPr lang="en-US" baseline="0" dirty="0" smtClean="0"/>
              <a:t> </a:t>
            </a:r>
            <a:r>
              <a:rPr lang="en-US" baseline="0" dirty="0" err="1" smtClean="0"/>
              <a:t>mạng</a:t>
            </a:r>
            <a:r>
              <a:rPr lang="en-US" baseline="0" dirty="0" smtClean="0"/>
              <a:t> RNN do </a:t>
            </a:r>
            <a:r>
              <a:rPr lang="en-US" baseline="0" dirty="0" err="1" smtClean="0"/>
              <a:t>bị</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bởi</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vanish gradient. Ý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là</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một</a:t>
            </a:r>
            <a:r>
              <a:rPr lang="en-US" baseline="0" dirty="0" smtClean="0"/>
              <a:t> </a:t>
            </a:r>
            <a:r>
              <a:rPr lang="en-US" baseline="0" dirty="0" err="1" smtClean="0"/>
              <a:t>bộ</a:t>
            </a:r>
            <a:r>
              <a:rPr lang="en-US" baseline="0" dirty="0" smtClean="0"/>
              <a:t> </a:t>
            </a:r>
            <a:r>
              <a:rPr lang="en-US" baseline="0" dirty="0" err="1" smtClean="0"/>
              <a:t>nhớ</a:t>
            </a:r>
            <a:r>
              <a:rPr lang="en-US" baseline="0" dirty="0" smtClean="0"/>
              <a:t>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lại</a:t>
            </a:r>
            <a:r>
              <a:rPr lang="en-US" baseline="0" dirty="0" smtClean="0"/>
              <a:t> </a:t>
            </a:r>
            <a:r>
              <a:rPr lang="en-US" baseline="0" dirty="0" err="1" smtClean="0"/>
              <a:t>thông</a:t>
            </a:r>
            <a:r>
              <a:rPr lang="en-US" baseline="0" dirty="0" smtClean="0"/>
              <a:t> tin </a:t>
            </a:r>
            <a:r>
              <a:rPr lang="en-US" baseline="0" dirty="0" err="1" smtClean="0"/>
              <a:t>từ</a:t>
            </a:r>
            <a:r>
              <a:rPr lang="en-US" baseline="0" dirty="0" smtClean="0"/>
              <a:t> </a:t>
            </a:r>
            <a:r>
              <a:rPr lang="en-US" baseline="0" dirty="0" err="1" smtClean="0"/>
              <a:t>những</a:t>
            </a:r>
            <a:r>
              <a:rPr lang="en-US" baseline="0" dirty="0" smtClean="0"/>
              <a:t> </a:t>
            </a:r>
            <a:r>
              <a:rPr lang="en-US" baseline="0" dirty="0" err="1" smtClean="0"/>
              <a:t>bước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ở </a:t>
            </a:r>
            <a:r>
              <a:rPr lang="en-US" baseline="0" dirty="0" err="1" smtClean="0"/>
              <a:t>trước</a:t>
            </a:r>
            <a:r>
              <a:rPr lang="en-US" baseline="0" dirty="0" smtClean="0"/>
              <a:t> </a:t>
            </a:r>
            <a:r>
              <a:rPr lang="en-US" baseline="0" dirty="0" err="1" smtClean="0"/>
              <a:t>để</a:t>
            </a:r>
            <a:r>
              <a:rPr lang="en-US" baseline="0" dirty="0" smtClean="0"/>
              <a:t> </a:t>
            </a:r>
            <a:r>
              <a:rPr lang="en-US" baseline="0" dirty="0" err="1" smtClean="0"/>
              <a:t>dựa</a:t>
            </a:r>
            <a:r>
              <a:rPr lang="en-US" baseline="0" dirty="0" smtClean="0"/>
              <a:t> </a:t>
            </a:r>
            <a:r>
              <a:rPr lang="en-US" baseline="0" dirty="0" err="1" smtClean="0"/>
              <a:t>vào</a:t>
            </a:r>
            <a:r>
              <a:rPr lang="en-US" baseline="0" dirty="0" smtClean="0"/>
              <a:t> </a:t>
            </a:r>
            <a:r>
              <a:rPr lang="en-US" baseline="0" dirty="0" err="1" smtClean="0"/>
              <a:t>nó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dự</a:t>
            </a:r>
            <a:r>
              <a:rPr lang="en-US" baseline="0" dirty="0" smtClean="0"/>
              <a:t> </a:t>
            </a:r>
            <a:r>
              <a:rPr lang="en-US" baseline="0" dirty="0" err="1" smtClean="0"/>
              <a:t>đoán</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bước</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a:t>
            </a:r>
          </a:p>
          <a:p>
            <a:endParaRPr lang="en-US" baseline="0" dirty="0" smtClean="0"/>
          </a:p>
          <a:p>
            <a:r>
              <a:rPr lang="vi-VN" sz="1200" b="0" i="0" kern="1200" dirty="0" smtClean="0">
                <a:solidFill>
                  <a:schemeClr val="tx1"/>
                </a:solidFill>
                <a:effectLst/>
                <a:latin typeface="+mn-lt"/>
                <a:ea typeface="+mn-ea"/>
                <a:cs typeface="+mn-cs"/>
              </a:rPr>
              <a:t>Thực tế khi tiến hành training với </a:t>
            </a:r>
            <a:r>
              <a:rPr lang="vi-VN" sz="1200" b="1" i="0" kern="1200" dirty="0" smtClean="0">
                <a:solidFill>
                  <a:schemeClr val="tx1"/>
                </a:solidFill>
                <a:effectLst/>
                <a:latin typeface="+mn-lt"/>
                <a:ea typeface="+mn-ea"/>
                <a:cs typeface="+mn-cs"/>
              </a:rPr>
              <a:t>backpropagation </a:t>
            </a:r>
            <a:r>
              <a:rPr lang="vi-VN" sz="1200" b="0" i="0" kern="1200" dirty="0" smtClean="0">
                <a:solidFill>
                  <a:schemeClr val="tx1"/>
                </a:solidFill>
                <a:effectLst/>
                <a:latin typeface="+mn-lt"/>
                <a:ea typeface="+mn-ea"/>
                <a:cs typeface="+mn-cs"/>
              </a:rPr>
              <a:t>thì gradient của hàm mất mất sẽ nhỏ dần do tiến hành nhân các số hạng nhỏ liên tiếp với nhau, nếu mô hình đủ “sâu” (nhiều hidden layers) thì giá trị gradient sẽ tiến dần đến 0 sau một số layers nhất định và làm cho model không thể hội tụ -&gt; không thể cập nhật được các biến nội tại như mong đợi. Hiện tượng này gọi là </a:t>
            </a:r>
            <a:r>
              <a:rPr lang="vi-VN" sz="1200" b="1" i="0" kern="1200" dirty="0" smtClean="0">
                <a:solidFill>
                  <a:schemeClr val="tx1"/>
                </a:solidFill>
                <a:effectLst/>
                <a:latin typeface="+mn-lt"/>
                <a:ea typeface="+mn-ea"/>
                <a:cs typeface="+mn-cs"/>
              </a:rPr>
              <a:t>Vanishing Gradient</a:t>
            </a:r>
            <a:r>
              <a:rPr lang="vi-VN" sz="1200" b="0" i="0" kern="1200" dirty="0" smtClean="0">
                <a:solidFill>
                  <a:schemeClr val="tx1"/>
                </a:solidFill>
                <a:effectLst/>
                <a:latin typeface="+mn-lt"/>
                <a:ea typeface="+mn-ea"/>
                <a:cs typeface="+mn-cs"/>
              </a:rPr>
              <a:t>.</a:t>
            </a:r>
            <a:endParaRPr lang="en-US" baseline="0" dirty="0" smtClean="0"/>
          </a:p>
          <a:p>
            <a:r>
              <a:rPr lang="en-US" baseline="0" dirty="0" smtClean="0"/>
              <a:t> </a:t>
            </a:r>
          </a:p>
          <a:p>
            <a:r>
              <a:rPr lang="vi-VN" sz="1200" b="0" i="0" kern="1200" dirty="0" smtClean="0">
                <a:solidFill>
                  <a:schemeClr val="tx1"/>
                </a:solidFill>
                <a:effectLst/>
                <a:latin typeface="+mn-lt"/>
                <a:ea typeface="+mn-ea"/>
                <a:cs typeface="+mn-cs"/>
              </a:rPr>
              <a:t> Việc nhớ thông tin trong suốt thời gian dài là đặc tính mặc định của chúng, chứ ta không cần phải huấn luyện nó để có thể nhớ được. Tức là ngay nội tại của nó đã có thể ghi nhớ được mà không cần bất kì can thiệp nào.</a:t>
            </a:r>
            <a:r>
              <a:rPr lang="en-US" sz="1200" b="0"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Bước đầu tiên của LSTM là quyết định xem thông tin nào cần bỏ đi từ trạng thái tế bào. Bước tiếp theo là quyết định xem thông tin mới nào ta sẽ lưu vào trạng thái tế bà</a:t>
            </a:r>
            <a:r>
              <a:rPr lang="en-US" sz="1200" b="0" i="0" kern="1200" dirty="0" smtClean="0">
                <a:solidFill>
                  <a:schemeClr val="tx1"/>
                </a:solidFill>
                <a:effectLst/>
                <a:latin typeface="+mn-lt"/>
                <a:ea typeface="+mn-ea"/>
                <a:cs typeface="+mn-cs"/>
              </a:rPr>
              <a:t>o</a:t>
            </a:r>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5</a:t>
            </a:fld>
            <a:endParaRPr lang="en-US"/>
          </a:p>
        </p:txBody>
      </p:sp>
    </p:spTree>
    <p:extLst>
      <p:ext uri="{BB962C8B-B14F-4D97-AF65-F5344CB8AC3E}">
        <p14:creationId xmlns:p14="http://schemas.microsoft.com/office/powerpoint/2010/main" val="2325392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Khi</a:t>
            </a:r>
            <a:r>
              <a:rPr lang="en-US" dirty="0" smtClean="0"/>
              <a:t> </a:t>
            </a:r>
            <a:r>
              <a:rPr lang="en-US" dirty="0" err="1" smtClean="0"/>
              <a:t>nhắc</a:t>
            </a:r>
            <a:r>
              <a:rPr lang="en-US" baseline="0" dirty="0" smtClean="0"/>
              <a:t> </a:t>
            </a:r>
            <a:r>
              <a:rPr lang="en-US" baseline="0" dirty="0" err="1" smtClean="0"/>
              <a:t>đến</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CNN, </a:t>
            </a:r>
            <a:r>
              <a:rPr lang="en-US" baseline="0" dirty="0" err="1" smtClean="0"/>
              <a:t>đa</a:t>
            </a:r>
            <a:r>
              <a:rPr lang="en-US" baseline="0" dirty="0" smtClean="0"/>
              <a:t> </a:t>
            </a:r>
            <a:r>
              <a:rPr lang="en-US" baseline="0" dirty="0" err="1" smtClean="0"/>
              <a:t>số</a:t>
            </a:r>
            <a:r>
              <a:rPr lang="en-US" baseline="0" dirty="0" smtClean="0"/>
              <a:t> </a:t>
            </a:r>
            <a:r>
              <a:rPr lang="en-US" baseline="0" dirty="0" err="1" smtClean="0"/>
              <a:t>đều</a:t>
            </a:r>
            <a:r>
              <a:rPr lang="en-US" baseline="0" dirty="0" smtClean="0"/>
              <a:t> </a:t>
            </a:r>
            <a:r>
              <a:rPr lang="en-US" baseline="0" dirty="0" err="1" smtClean="0"/>
              <a:t>liên</a:t>
            </a:r>
            <a:r>
              <a:rPr lang="en-US" baseline="0" dirty="0" smtClean="0"/>
              <a:t> </a:t>
            </a:r>
            <a:r>
              <a:rPr lang="en-US" baseline="0" dirty="0" err="1" smtClean="0"/>
              <a:t>tưởng</a:t>
            </a:r>
            <a:r>
              <a:rPr lang="en-US" baseline="0" dirty="0" smtClean="0"/>
              <a:t> </a:t>
            </a:r>
            <a:r>
              <a:rPr lang="en-US" baseline="0" dirty="0" err="1" smtClean="0"/>
              <a:t>đến</a:t>
            </a:r>
            <a:r>
              <a:rPr lang="en-US" baseline="0" dirty="0" smtClean="0"/>
              <a:t> </a:t>
            </a:r>
            <a:r>
              <a:rPr lang="en-US" baseline="0" dirty="0" err="1" smtClean="0"/>
              <a:t>các</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tích</a:t>
            </a:r>
            <a:r>
              <a:rPr lang="en-US" baseline="0" dirty="0" smtClean="0"/>
              <a:t> </a:t>
            </a:r>
            <a:r>
              <a:rPr lang="en-US" baseline="0" dirty="0" err="1" smtClean="0"/>
              <a:t>chập</a:t>
            </a:r>
            <a:r>
              <a:rPr lang="en-US" baseline="0" dirty="0" smtClean="0"/>
              <a:t> 2 </a:t>
            </a:r>
            <a:r>
              <a:rPr lang="en-US" baseline="0" dirty="0" err="1" smtClean="0"/>
              <a:t>chiều</a:t>
            </a:r>
            <a:r>
              <a:rPr lang="en-US" baseline="0" dirty="0" smtClean="0"/>
              <a:t>, </a:t>
            </a:r>
            <a:r>
              <a:rPr lang="en-US" baseline="0" dirty="0" err="1" smtClean="0"/>
              <a:t>được</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cho</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phân</a:t>
            </a:r>
            <a:r>
              <a:rPr lang="en-US" baseline="0" dirty="0" smtClean="0"/>
              <a:t> </a:t>
            </a:r>
            <a:r>
              <a:rPr lang="en-US" baseline="0" dirty="0" err="1" smtClean="0"/>
              <a:t>loại</a:t>
            </a:r>
            <a:r>
              <a:rPr lang="en-US" baseline="0" dirty="0" smtClean="0"/>
              <a:t> </a:t>
            </a:r>
            <a:r>
              <a:rPr lang="en-US" baseline="0" dirty="0" err="1" smtClean="0"/>
              <a:t>ảnh</a:t>
            </a:r>
            <a:r>
              <a:rPr lang="en-US" baseline="0" dirty="0" smtClean="0"/>
              <a:t>. </a:t>
            </a:r>
            <a:r>
              <a:rPr lang="en-US" baseline="0" dirty="0" err="1" smtClean="0"/>
              <a:t>Tùy</a:t>
            </a:r>
            <a:r>
              <a:rPr lang="en-US" baseline="0" dirty="0" smtClean="0"/>
              <a:t> </a:t>
            </a:r>
            <a:r>
              <a:rPr lang="en-US" baseline="0" dirty="0" err="1" smtClean="0"/>
              <a:t>nhiên</a:t>
            </a:r>
            <a:r>
              <a:rPr lang="en-US" baseline="0" dirty="0" smtClean="0"/>
              <a:t> </a:t>
            </a:r>
            <a:r>
              <a:rPr lang="en-US" baseline="0" dirty="0" err="1" smtClean="0"/>
              <a:t>ngoài</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2D CNN </a:t>
            </a:r>
            <a:r>
              <a:rPr lang="en-US" baseline="0" dirty="0" err="1" smtClean="0"/>
              <a:t>cũng</a:t>
            </a:r>
            <a:r>
              <a:rPr lang="en-US" baseline="0" dirty="0" smtClean="0"/>
              <a:t> </a:t>
            </a:r>
            <a:r>
              <a:rPr lang="en-US" baseline="0" dirty="0" err="1" smtClean="0"/>
              <a:t>tồn</a:t>
            </a:r>
            <a:r>
              <a:rPr lang="en-US" baseline="0" dirty="0" smtClean="0"/>
              <a:t> </a:t>
            </a:r>
            <a:r>
              <a:rPr lang="en-US" baseline="0" dirty="0" err="1" smtClean="0"/>
              <a:t>tại</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mạng</a:t>
            </a:r>
            <a:r>
              <a:rPr lang="en-US" baseline="0" dirty="0" smtClean="0"/>
              <a:t> </a:t>
            </a:r>
            <a:r>
              <a:rPr lang="en-US" baseline="0" dirty="0" err="1" smtClean="0"/>
              <a:t>nhân</a:t>
            </a:r>
            <a:r>
              <a:rPr lang="en-US" baseline="0" dirty="0" smtClean="0"/>
              <a:t> </a:t>
            </a:r>
            <a:r>
              <a:rPr lang="en-US" baseline="0" dirty="0" err="1" smtClean="0"/>
              <a:t>chập</a:t>
            </a:r>
            <a:r>
              <a:rPr lang="en-US" baseline="0" dirty="0" smtClean="0"/>
              <a:t> 3 </a:t>
            </a:r>
            <a:r>
              <a:rPr lang="en-US" baseline="0" dirty="0" err="1" smtClean="0"/>
              <a:t>chiều</a:t>
            </a:r>
            <a:r>
              <a:rPr lang="en-US" baseline="0" dirty="0" smtClean="0"/>
              <a:t> </a:t>
            </a:r>
            <a:r>
              <a:rPr lang="en-US" baseline="0" dirty="0" err="1" smtClean="0"/>
              <a:t>được</a:t>
            </a:r>
            <a:r>
              <a:rPr lang="en-US" baseline="0" dirty="0" smtClean="0"/>
              <a:t> </a:t>
            </a:r>
            <a:r>
              <a:rPr lang="en-US" baseline="0" dirty="0" err="1" smtClean="0"/>
              <a:t>dùng</a:t>
            </a:r>
            <a:r>
              <a:rPr lang="en-US" baseline="0" dirty="0" smtClean="0"/>
              <a:t>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ảnh</a:t>
            </a:r>
            <a:r>
              <a:rPr lang="en-US" baseline="0" dirty="0" smtClean="0"/>
              <a:t> 3D </a:t>
            </a:r>
            <a:r>
              <a:rPr lang="en-US" baseline="0" dirty="0" err="1" smtClean="0"/>
              <a:t>như</a:t>
            </a:r>
            <a:r>
              <a:rPr lang="en-US" baseline="0" dirty="0" smtClean="0"/>
              <a:t> MRI( </a:t>
            </a:r>
            <a:r>
              <a:rPr lang="en-US" baseline="0" dirty="0" err="1" smtClean="0"/>
              <a:t>ảnh</a:t>
            </a:r>
            <a:r>
              <a:rPr lang="en-US" baseline="0" dirty="0" smtClean="0"/>
              <a:t> </a:t>
            </a:r>
            <a:r>
              <a:rPr lang="en-US" baseline="0" dirty="0" err="1" smtClean="0"/>
              <a:t>cộng</a:t>
            </a:r>
            <a:r>
              <a:rPr lang="en-US" baseline="0" dirty="0" smtClean="0"/>
              <a:t> </a:t>
            </a:r>
            <a:r>
              <a:rPr lang="en-US" baseline="0" dirty="0" err="1" smtClean="0"/>
              <a:t>hưởng</a:t>
            </a:r>
            <a:r>
              <a:rPr lang="en-US" baseline="0" dirty="0" smtClean="0"/>
              <a:t> </a:t>
            </a:r>
            <a:r>
              <a:rPr lang="en-US" baseline="0" dirty="0" err="1" smtClean="0"/>
              <a:t>từ</a:t>
            </a:r>
            <a:r>
              <a:rPr lang="en-US" baseline="0" dirty="0" smtClean="0"/>
              <a:t>), </a:t>
            </a:r>
            <a:r>
              <a:rPr lang="en-US" baseline="0" dirty="0" err="1" smtClean="0"/>
              <a:t>ảnh</a:t>
            </a:r>
            <a:r>
              <a:rPr lang="en-US" baseline="0" dirty="0" smtClean="0"/>
              <a:t> CT (</a:t>
            </a:r>
            <a:r>
              <a:rPr lang="en-US" baseline="0" dirty="0" err="1" smtClean="0"/>
              <a:t>ảnh</a:t>
            </a:r>
            <a:r>
              <a:rPr lang="en-US" baseline="0" dirty="0" smtClean="0"/>
              <a:t> </a:t>
            </a:r>
            <a:r>
              <a:rPr lang="en-US" baseline="0" dirty="0" err="1" smtClean="0"/>
              <a:t>chụp</a:t>
            </a:r>
            <a:r>
              <a:rPr lang="en-US" baseline="0" dirty="0" smtClean="0"/>
              <a:t> </a:t>
            </a:r>
            <a:r>
              <a:rPr lang="en-US" baseline="0" dirty="0" err="1" smtClean="0"/>
              <a:t>cắt</a:t>
            </a:r>
            <a:r>
              <a:rPr lang="en-US" baseline="0" dirty="0" smtClean="0"/>
              <a:t> </a:t>
            </a:r>
            <a:r>
              <a:rPr lang="en-US" baseline="0" dirty="0" err="1" smtClean="0"/>
              <a:t>lớp</a:t>
            </a:r>
            <a:r>
              <a:rPr lang="en-US" baseline="0" dirty="0" smtClean="0"/>
              <a:t> vi </a:t>
            </a:r>
            <a:r>
              <a:rPr lang="en-US" baseline="0" dirty="0" err="1" smtClean="0"/>
              <a:t>tính</a:t>
            </a:r>
            <a:r>
              <a:rPr lang="en-US" baseline="0" dirty="0" smtClean="0"/>
              <a:t>),..  </a:t>
            </a:r>
            <a:r>
              <a:rPr lang="en-US" baseline="0" dirty="0" err="1" smtClean="0"/>
              <a:t>hoặc</a:t>
            </a:r>
            <a:r>
              <a:rPr lang="en-US" baseline="0" dirty="0" smtClean="0"/>
              <a:t> video. </a:t>
            </a:r>
            <a:r>
              <a:rPr lang="en-US" dirty="0" err="1" smtClean="0"/>
              <a:t>Sự</a:t>
            </a:r>
            <a:r>
              <a:rPr lang="en-US" dirty="0" smtClean="0"/>
              <a:t> </a:t>
            </a:r>
            <a:r>
              <a:rPr lang="en-US" dirty="0" err="1" smtClean="0"/>
              <a:t>khác</a:t>
            </a:r>
            <a:r>
              <a:rPr lang="en-US" dirty="0" smtClean="0"/>
              <a:t> </a:t>
            </a:r>
            <a:r>
              <a:rPr lang="en-US" dirty="0" err="1" smtClean="0"/>
              <a:t>biệt</a:t>
            </a:r>
            <a:r>
              <a:rPr lang="en-US" dirty="0" smtClean="0"/>
              <a:t> </a:t>
            </a:r>
            <a:r>
              <a:rPr lang="en-US" dirty="0" err="1" smtClean="0"/>
              <a:t>giữa</a:t>
            </a:r>
            <a:r>
              <a:rPr lang="en-US" dirty="0" smtClean="0"/>
              <a:t> </a:t>
            </a:r>
            <a:r>
              <a:rPr lang="en-US" dirty="0" err="1" smtClean="0"/>
              <a:t>mô</a:t>
            </a:r>
            <a:r>
              <a:rPr lang="en-US" dirty="0" smtClean="0"/>
              <a:t> </a:t>
            </a:r>
            <a:r>
              <a:rPr lang="en-US" dirty="0" err="1" smtClean="0"/>
              <a:t>hình</a:t>
            </a:r>
            <a:r>
              <a:rPr lang="en-US" dirty="0" smtClean="0"/>
              <a:t> </a:t>
            </a:r>
            <a:r>
              <a:rPr lang="en-US" dirty="0" err="1" smtClean="0"/>
              <a:t>mạng</a:t>
            </a:r>
            <a:r>
              <a:rPr lang="en-US" dirty="0" smtClean="0"/>
              <a:t> 2D CNN </a:t>
            </a:r>
            <a:r>
              <a:rPr lang="en-US" dirty="0" err="1" smtClean="0"/>
              <a:t>và</a:t>
            </a:r>
            <a:r>
              <a:rPr lang="en-US" dirty="0" smtClean="0"/>
              <a:t> 3D CNN </a:t>
            </a:r>
            <a:r>
              <a:rPr lang="en-US" dirty="0" err="1" smtClean="0"/>
              <a:t>đến</a:t>
            </a:r>
            <a:r>
              <a:rPr lang="en-US" dirty="0" smtClean="0"/>
              <a:t> </a:t>
            </a:r>
            <a:r>
              <a:rPr lang="en-US" dirty="0" err="1" smtClean="0"/>
              <a:t>từ</a:t>
            </a:r>
            <a:r>
              <a:rPr lang="en-US" dirty="0" smtClean="0"/>
              <a:t> </a:t>
            </a:r>
            <a:r>
              <a:rPr lang="en-US" dirty="0" err="1" smtClean="0"/>
              <a:t>số</a:t>
            </a:r>
            <a:r>
              <a:rPr lang="en-US" dirty="0" smtClean="0"/>
              <a:t> </a:t>
            </a:r>
            <a:r>
              <a:rPr lang="en-US" dirty="0" err="1" smtClean="0"/>
              <a:t>chiều</a:t>
            </a:r>
            <a:r>
              <a:rPr lang="en-US" dirty="0" smtClean="0"/>
              <a:t> </a:t>
            </a:r>
            <a:r>
              <a:rPr lang="en-US" dirty="0" err="1" smtClean="0"/>
              <a:t>dịch</a:t>
            </a:r>
            <a:r>
              <a:rPr lang="en-US" dirty="0" smtClean="0"/>
              <a:t> </a:t>
            </a:r>
            <a:r>
              <a:rPr lang="en-US" dirty="0" err="1" smtClean="0"/>
              <a:t>chuyển</a:t>
            </a:r>
            <a:r>
              <a:rPr lang="en-US" dirty="0" smtClean="0"/>
              <a:t> </a:t>
            </a:r>
            <a:r>
              <a:rPr lang="en-US" dirty="0" err="1" smtClean="0"/>
              <a:t>của</a:t>
            </a:r>
            <a:r>
              <a:rPr lang="en-US" dirty="0" smtClean="0"/>
              <a:t> </a:t>
            </a:r>
            <a:r>
              <a:rPr lang="en-US" dirty="0" err="1" smtClean="0"/>
              <a:t>bộ</a:t>
            </a:r>
            <a:r>
              <a:rPr lang="en-US" dirty="0" smtClean="0"/>
              <a:t> </a:t>
            </a:r>
            <a:r>
              <a:rPr lang="en-US" dirty="0" err="1" smtClean="0"/>
              <a:t>lọc</a:t>
            </a:r>
            <a:r>
              <a:rPr lang="en-US" dirty="0" smtClean="0"/>
              <a:t> (filter hay kernel). </a:t>
            </a:r>
            <a:r>
              <a:rPr lang="en-US" dirty="0" err="1" smtClean="0"/>
              <a:t>Đối</a:t>
            </a:r>
            <a:r>
              <a:rPr lang="en-US" dirty="0" smtClean="0"/>
              <a:t> </a:t>
            </a:r>
            <a:r>
              <a:rPr lang="en-US" dirty="0" err="1" smtClean="0"/>
              <a:t>với</a:t>
            </a:r>
            <a:r>
              <a:rPr lang="en-US" dirty="0" smtClean="0"/>
              <a:t> </a:t>
            </a:r>
            <a:r>
              <a:rPr lang="en-US" dirty="0" err="1" smtClean="0"/>
              <a:t>mạng</a:t>
            </a:r>
            <a:r>
              <a:rPr lang="en-US" dirty="0" smtClean="0"/>
              <a:t> 2D CNN,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dịch</a:t>
            </a:r>
            <a:r>
              <a:rPr lang="en-US" dirty="0" smtClean="0"/>
              <a:t> </a:t>
            </a:r>
            <a:r>
              <a:rPr lang="en-US" dirty="0" err="1" smtClean="0"/>
              <a:t>chuyển</a:t>
            </a:r>
            <a:r>
              <a:rPr lang="en-US" dirty="0" smtClean="0"/>
              <a:t> </a:t>
            </a:r>
            <a:r>
              <a:rPr lang="en-US" dirty="0" err="1" smtClean="0"/>
              <a:t>theo</a:t>
            </a:r>
            <a:r>
              <a:rPr lang="en-US" dirty="0" smtClean="0"/>
              <a:t> 2 </a:t>
            </a:r>
            <a:r>
              <a:rPr lang="en-US" dirty="0" err="1" smtClean="0"/>
              <a:t>chiều</a:t>
            </a:r>
            <a:r>
              <a:rPr lang="en-US" dirty="0" smtClean="0"/>
              <a:t> </a:t>
            </a:r>
            <a:r>
              <a:rPr lang="en-US" dirty="0" err="1" smtClean="0"/>
              <a:t>gồm</a:t>
            </a:r>
            <a:r>
              <a:rPr lang="en-US" dirty="0" smtClean="0"/>
              <a:t> </a:t>
            </a:r>
            <a:r>
              <a:rPr lang="en-US" dirty="0" err="1" smtClean="0"/>
              <a:t>chiều</a:t>
            </a:r>
            <a:r>
              <a:rPr lang="en-US" dirty="0" smtClean="0"/>
              <a:t> </a:t>
            </a:r>
            <a:r>
              <a:rPr lang="en-US" dirty="0" err="1" smtClean="0"/>
              <a:t>rộng</a:t>
            </a:r>
            <a:r>
              <a:rPr lang="en-US" dirty="0" smtClean="0"/>
              <a:t> </a:t>
            </a:r>
            <a:r>
              <a:rPr lang="en-US" dirty="0" err="1" smtClean="0"/>
              <a:t>và</a:t>
            </a:r>
            <a:r>
              <a:rPr lang="en-US" dirty="0" smtClean="0"/>
              <a:t> </a:t>
            </a:r>
            <a:r>
              <a:rPr lang="en-US" dirty="0" err="1" smtClean="0"/>
              <a:t>chiều</a:t>
            </a:r>
            <a:r>
              <a:rPr lang="en-US" dirty="0" smtClean="0"/>
              <a:t> </a:t>
            </a:r>
            <a:r>
              <a:rPr lang="en-US" dirty="0" err="1" smtClean="0"/>
              <a:t>cao</a:t>
            </a:r>
            <a:r>
              <a:rPr lang="en-US" dirty="0" smtClean="0"/>
              <a:t> </a:t>
            </a:r>
            <a:r>
              <a:rPr lang="en-US" dirty="0" err="1" smtClean="0"/>
              <a:t>của</a:t>
            </a:r>
            <a:r>
              <a:rPr lang="en-US" dirty="0" smtClean="0"/>
              <a:t> </a:t>
            </a:r>
            <a:r>
              <a:rPr lang="en-US" dirty="0" err="1" smtClean="0"/>
              <a:t>bức</a:t>
            </a:r>
            <a:r>
              <a:rPr lang="en-US" dirty="0" smtClean="0"/>
              <a:t> </a:t>
            </a:r>
            <a:r>
              <a:rPr lang="en-US" dirty="0" err="1" smtClean="0"/>
              <a:t>ảnh</a:t>
            </a:r>
            <a:r>
              <a:rPr lang="en-US" dirty="0" smtClean="0"/>
              <a:t>. </a:t>
            </a:r>
            <a:r>
              <a:rPr lang="en-US" dirty="0" err="1" smtClean="0"/>
              <a:t>Trong</a:t>
            </a:r>
            <a:r>
              <a:rPr lang="en-US" dirty="0" smtClean="0"/>
              <a:t> </a:t>
            </a:r>
            <a:r>
              <a:rPr lang="en-US" dirty="0" err="1" smtClean="0"/>
              <a:t>khi</a:t>
            </a:r>
            <a:r>
              <a:rPr lang="en-US" dirty="0" smtClean="0"/>
              <a:t> </a:t>
            </a:r>
            <a:r>
              <a:rPr lang="en-US" dirty="0" err="1" smtClean="0"/>
              <a:t>đó</a:t>
            </a:r>
            <a:r>
              <a:rPr lang="en-US" dirty="0" smtClean="0"/>
              <a:t>, </a:t>
            </a:r>
            <a:r>
              <a:rPr lang="en-US" dirty="0" err="1" smtClean="0"/>
              <a:t>với</a:t>
            </a:r>
            <a:r>
              <a:rPr lang="en-US" dirty="0" smtClean="0"/>
              <a:t> 3D CNN </a:t>
            </a:r>
            <a:r>
              <a:rPr lang="en-US" dirty="0" err="1" smtClean="0"/>
              <a:t>các</a:t>
            </a:r>
            <a:r>
              <a:rPr lang="en-US" dirty="0" smtClean="0"/>
              <a:t> </a:t>
            </a:r>
            <a:r>
              <a:rPr lang="en-US" dirty="0" err="1" smtClean="0"/>
              <a:t>bộ</a:t>
            </a:r>
            <a:r>
              <a:rPr lang="en-US" dirty="0" smtClean="0"/>
              <a:t> </a:t>
            </a:r>
            <a:r>
              <a:rPr lang="en-US" dirty="0" err="1" smtClean="0"/>
              <a:t>lọc</a:t>
            </a:r>
            <a:r>
              <a:rPr lang="en-US" dirty="0" smtClean="0"/>
              <a:t> </a:t>
            </a:r>
            <a:r>
              <a:rPr lang="en-US" dirty="0" err="1" smtClean="0"/>
              <a:t>dịch</a:t>
            </a:r>
            <a:r>
              <a:rPr lang="en-US" dirty="0" smtClean="0"/>
              <a:t> </a:t>
            </a:r>
            <a:r>
              <a:rPr lang="en-US" dirty="0" err="1" smtClean="0"/>
              <a:t>chuyển</a:t>
            </a:r>
            <a:r>
              <a:rPr lang="en-US" dirty="0" smtClean="0"/>
              <a:t> </a:t>
            </a:r>
            <a:r>
              <a:rPr lang="en-US" dirty="0" err="1" smtClean="0"/>
              <a:t>theo</a:t>
            </a:r>
            <a:r>
              <a:rPr lang="en-US" dirty="0" smtClean="0"/>
              <a:t> 3 </a:t>
            </a:r>
            <a:r>
              <a:rPr lang="en-US" dirty="0" err="1" smtClean="0"/>
              <a:t>chiều</a:t>
            </a:r>
            <a:r>
              <a:rPr lang="en-US" dirty="0" smtClean="0"/>
              <a:t>, </a:t>
            </a:r>
            <a:r>
              <a:rPr lang="en-US" dirty="0" err="1" smtClean="0"/>
              <a:t>ngoài</a:t>
            </a:r>
            <a:r>
              <a:rPr lang="en-US" dirty="0" smtClean="0"/>
              <a:t> </a:t>
            </a:r>
            <a:r>
              <a:rPr lang="en-US" dirty="0" err="1" smtClean="0"/>
              <a:t>chiều</a:t>
            </a:r>
            <a:r>
              <a:rPr lang="en-US" dirty="0" smtClean="0"/>
              <a:t> </a:t>
            </a:r>
            <a:r>
              <a:rPr lang="en-US" dirty="0" err="1" smtClean="0"/>
              <a:t>rộng</a:t>
            </a:r>
            <a:r>
              <a:rPr lang="en-US" dirty="0" smtClean="0"/>
              <a:t> </a:t>
            </a:r>
            <a:r>
              <a:rPr lang="en-US" dirty="0" err="1" smtClean="0"/>
              <a:t>và</a:t>
            </a:r>
            <a:r>
              <a:rPr lang="en-US" dirty="0" smtClean="0"/>
              <a:t> </a:t>
            </a:r>
            <a:r>
              <a:rPr lang="en-US" dirty="0" err="1" smtClean="0"/>
              <a:t>chiều</a:t>
            </a:r>
            <a:r>
              <a:rPr lang="en-US" dirty="0" smtClean="0"/>
              <a:t> </a:t>
            </a:r>
            <a:r>
              <a:rPr lang="en-US" dirty="0" err="1" smtClean="0"/>
              <a:t>cao</a:t>
            </a:r>
            <a:r>
              <a:rPr lang="en-US" dirty="0" smtClean="0"/>
              <a:t>, </a:t>
            </a:r>
            <a:r>
              <a:rPr lang="en-US" dirty="0" err="1" smtClean="0"/>
              <a:t>bộ</a:t>
            </a:r>
            <a:r>
              <a:rPr lang="en-US" dirty="0" smtClean="0"/>
              <a:t> </a:t>
            </a:r>
            <a:r>
              <a:rPr lang="en-US" dirty="0" err="1" smtClean="0"/>
              <a:t>lọc</a:t>
            </a:r>
            <a:r>
              <a:rPr lang="en-US" dirty="0" smtClean="0"/>
              <a:t> </a:t>
            </a:r>
            <a:r>
              <a:rPr lang="en-US" dirty="0" err="1" smtClean="0"/>
              <a:t>còn</a:t>
            </a:r>
            <a:r>
              <a:rPr lang="en-US" dirty="0" smtClean="0"/>
              <a:t> </a:t>
            </a:r>
            <a:r>
              <a:rPr lang="en-US" dirty="0" err="1" smtClean="0"/>
              <a:t>dịch</a:t>
            </a:r>
            <a:r>
              <a:rPr lang="en-US" dirty="0" smtClean="0"/>
              <a:t> </a:t>
            </a:r>
            <a:r>
              <a:rPr lang="en-US" dirty="0" err="1" smtClean="0"/>
              <a:t>chuyển</a:t>
            </a:r>
            <a:r>
              <a:rPr lang="en-US" dirty="0" smtClean="0"/>
              <a:t> </a:t>
            </a:r>
            <a:r>
              <a:rPr lang="en-US" dirty="0" err="1" smtClean="0"/>
              <a:t>theo</a:t>
            </a:r>
            <a:r>
              <a:rPr lang="en-US" dirty="0" smtClean="0"/>
              <a:t> </a:t>
            </a:r>
            <a:r>
              <a:rPr lang="en-US" dirty="0" err="1" smtClean="0"/>
              <a:t>chiều</a:t>
            </a:r>
            <a:r>
              <a:rPr lang="en-US" dirty="0" smtClean="0"/>
              <a:t> </a:t>
            </a:r>
            <a:r>
              <a:rPr lang="en-US" dirty="0" err="1" smtClean="0"/>
              <a:t>sâu</a:t>
            </a:r>
            <a:r>
              <a:rPr lang="en-US" dirty="0" smtClean="0"/>
              <a:t> </a:t>
            </a:r>
            <a:r>
              <a:rPr lang="en-US" dirty="0" err="1" smtClean="0"/>
              <a:t>của</a:t>
            </a:r>
            <a:r>
              <a:rPr lang="en-US" dirty="0" smtClean="0"/>
              <a:t> </a:t>
            </a:r>
            <a:r>
              <a:rPr lang="en-US" dirty="0" err="1" smtClean="0"/>
              <a:t>ảnh</a:t>
            </a:r>
            <a:r>
              <a:rPr lang="en-US" dirty="0" smtClean="0"/>
              <a:t> 3D </a:t>
            </a:r>
            <a:r>
              <a:rPr lang="en-US" dirty="0" err="1" smtClean="0"/>
              <a:t>và</a:t>
            </a:r>
            <a:r>
              <a:rPr lang="en-US" dirty="0" smtClean="0"/>
              <a:t> video.</a:t>
            </a:r>
            <a:r>
              <a:rPr lang="en-US" baseline="0" dirty="0" smtClean="0"/>
              <a:t> Do </a:t>
            </a:r>
            <a:r>
              <a:rPr lang="en-US" baseline="0" dirty="0" err="1" smtClean="0"/>
              <a:t>đó</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3D </a:t>
            </a:r>
            <a:r>
              <a:rPr lang="en-US" baseline="0" dirty="0" err="1" smtClean="0"/>
              <a:t>trích</a:t>
            </a:r>
            <a:r>
              <a:rPr lang="en-US" baseline="0" dirty="0" smtClean="0"/>
              <a:t> </a:t>
            </a:r>
            <a:r>
              <a:rPr lang="en-US" baseline="0" dirty="0" err="1" smtClean="0"/>
              <a:t>chọn</a:t>
            </a:r>
            <a:r>
              <a:rPr lang="en-US" baseline="0" dirty="0" smtClean="0"/>
              <a:t> </a:t>
            </a:r>
            <a:r>
              <a:rPr lang="en-US" baseline="0" dirty="0" err="1" smtClean="0"/>
              <a:t>không</a:t>
            </a:r>
            <a:r>
              <a:rPr lang="en-US" baseline="0" dirty="0" smtClean="0"/>
              <a:t> </a:t>
            </a:r>
            <a:r>
              <a:rPr lang="en-US" baseline="0" dirty="0" err="1" smtClean="0"/>
              <a:t>chỉ</a:t>
            </a:r>
            <a:r>
              <a:rPr lang="en-US" baseline="0" dirty="0" smtClean="0"/>
              <a:t> </a:t>
            </a:r>
            <a:r>
              <a:rPr lang="en-US" baseline="0" dirty="0" err="1" smtClean="0"/>
              <a:t>thông</a:t>
            </a:r>
            <a:r>
              <a:rPr lang="en-US" baseline="0" dirty="0" smtClean="0"/>
              <a:t> tin </a:t>
            </a:r>
            <a:r>
              <a:rPr lang="en-US" baseline="0" dirty="0" err="1" smtClean="0"/>
              <a:t>về</a:t>
            </a:r>
            <a:r>
              <a:rPr lang="en-US" baseline="0" dirty="0" smtClean="0"/>
              <a:t> </a:t>
            </a:r>
            <a:r>
              <a:rPr lang="en-US" baseline="0" dirty="0" err="1" smtClean="0"/>
              <a:t>không</a:t>
            </a:r>
            <a:r>
              <a:rPr lang="en-US" baseline="0" dirty="0" smtClean="0"/>
              <a:t> </a:t>
            </a:r>
            <a:r>
              <a:rPr lang="en-US" baseline="0" dirty="0" err="1" smtClean="0"/>
              <a:t>gian</a:t>
            </a:r>
            <a:r>
              <a:rPr lang="en-US" baseline="0" dirty="0" smtClean="0"/>
              <a:t> </a:t>
            </a:r>
            <a:r>
              <a:rPr lang="en-US" baseline="0" dirty="0" err="1" smtClean="0"/>
              <a:t>mà</a:t>
            </a:r>
            <a:r>
              <a:rPr lang="en-US" baseline="0" dirty="0" smtClean="0"/>
              <a:t> </a:t>
            </a:r>
            <a:r>
              <a:rPr lang="en-US" baseline="0" dirty="0" err="1" smtClean="0"/>
              <a:t>còn</a:t>
            </a:r>
            <a:r>
              <a:rPr lang="en-US" baseline="0" dirty="0" smtClean="0"/>
              <a:t> </a:t>
            </a:r>
            <a:r>
              <a:rPr lang="en-US" baseline="0" dirty="0" err="1" smtClean="0"/>
              <a:t>là</a:t>
            </a:r>
            <a:r>
              <a:rPr lang="en-US" baseline="0" dirty="0" smtClean="0"/>
              <a:t> </a:t>
            </a:r>
            <a:r>
              <a:rPr lang="en-US" baseline="0" dirty="0" err="1" smtClean="0"/>
              <a:t>thông</a:t>
            </a:r>
            <a:r>
              <a:rPr lang="en-US" baseline="0" dirty="0" smtClean="0"/>
              <a:t> tin </a:t>
            </a:r>
            <a:r>
              <a:rPr lang="en-US" baseline="0" dirty="0" err="1" smtClean="0"/>
              <a:t>thời</a:t>
            </a:r>
            <a:r>
              <a:rPr lang="en-US" baseline="0" dirty="0" smtClean="0"/>
              <a:t> </a:t>
            </a:r>
            <a:r>
              <a:rPr lang="en-US" baseline="0" dirty="0" err="1" smtClean="0"/>
              <a:t>gian</a:t>
            </a:r>
            <a:r>
              <a:rPr lang="en-US" baseline="0" dirty="0" smtClean="0"/>
              <a:t> </a:t>
            </a:r>
            <a:r>
              <a:rPr lang="en-US" baseline="0" dirty="0" err="1" smtClean="0"/>
              <a:t>khi</a:t>
            </a:r>
            <a:r>
              <a:rPr lang="en-US" baseline="0" dirty="0" smtClean="0"/>
              <a:t> </a:t>
            </a:r>
            <a:r>
              <a:rPr lang="en-US" baseline="0" dirty="0" err="1" smtClean="0"/>
              <a:t>dịch</a:t>
            </a:r>
            <a:r>
              <a:rPr lang="en-US" baseline="0" dirty="0" smtClean="0"/>
              <a:t> </a:t>
            </a:r>
            <a:r>
              <a:rPr lang="en-US" baseline="0" dirty="0" err="1" smtClean="0"/>
              <a:t>chuyển</a:t>
            </a:r>
            <a:r>
              <a:rPr lang="en-US" baseline="0" dirty="0" smtClean="0"/>
              <a:t> </a:t>
            </a:r>
            <a:r>
              <a:rPr lang="en-US" baseline="0" dirty="0" err="1" smtClean="0"/>
              <a:t>bộ</a:t>
            </a:r>
            <a:r>
              <a:rPr lang="en-US" baseline="0" dirty="0" smtClean="0"/>
              <a:t> </a:t>
            </a:r>
            <a:r>
              <a:rPr lang="en-US" baseline="0" dirty="0" err="1" smtClean="0"/>
              <a:t>lọc</a:t>
            </a:r>
            <a:r>
              <a:rPr lang="en-US" baseline="0" dirty="0" smtClean="0"/>
              <a:t> </a:t>
            </a:r>
            <a:r>
              <a:rPr lang="en-US" baseline="0" dirty="0" err="1" smtClean="0"/>
              <a:t>theo</a:t>
            </a:r>
            <a:r>
              <a:rPr lang="en-US" baseline="0" dirty="0" smtClean="0"/>
              <a:t> </a:t>
            </a:r>
            <a:r>
              <a:rPr lang="en-US" baseline="0" dirty="0" err="1" smtClean="0"/>
              <a:t>chiều</a:t>
            </a:r>
            <a:r>
              <a:rPr lang="en-US" baseline="0" dirty="0" smtClean="0"/>
              <a:t> </a:t>
            </a:r>
            <a:r>
              <a:rPr lang="en-US" baseline="0" dirty="0" err="1" smtClean="0"/>
              <a:t>sâu</a:t>
            </a:r>
            <a:r>
              <a:rPr lang="en-US" baseline="0" dirty="0" smtClean="0"/>
              <a:t> </a:t>
            </a:r>
            <a:r>
              <a:rPr lang="en-US" baseline="0" dirty="0" err="1" smtClean="0"/>
              <a:t>của</a:t>
            </a:r>
            <a:r>
              <a:rPr lang="en-US" baseline="0" dirty="0" smtClean="0"/>
              <a:t> video </a:t>
            </a:r>
            <a:r>
              <a:rPr lang="en-US" baseline="0" dirty="0" err="1" smtClean="0"/>
              <a:t>đầu</a:t>
            </a:r>
            <a:r>
              <a:rPr lang="en-US" baseline="0" dirty="0" smtClean="0"/>
              <a:t> </a:t>
            </a:r>
            <a:r>
              <a:rPr lang="en-US" baseline="0" dirty="0" err="1" smtClean="0"/>
              <a:t>vào</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7</a:t>
            </a:fld>
            <a:endParaRPr lang="en-US"/>
          </a:p>
        </p:txBody>
      </p:sp>
    </p:spTree>
    <p:extLst>
      <p:ext uri="{BB962C8B-B14F-4D97-AF65-F5344CB8AC3E}">
        <p14:creationId xmlns:p14="http://schemas.microsoft.com/office/powerpoint/2010/main" val="2080590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Sau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khi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tìm</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hiểu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được</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lợi</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ích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của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ktruc</a:t>
            </a:r>
            <a:r>
              <a:rPr lang="en-US" sz="1200" b="0" i="0" kern="1200" baseline="0" dirty="0" smtClean="0">
                <a:solidFill>
                  <a:schemeClr val="tx1"/>
                </a:solidFill>
                <a:effectLst/>
                <a:latin typeface="+mn-lt"/>
                <a:ea typeface="+mn-ea"/>
                <a:cs typeface="+mn-cs"/>
              </a:rPr>
              <a:t> 3DCNN </a:t>
            </a:r>
            <a:r>
              <a:rPr lang="en-US" sz="1200" b="0" i="0" kern="1200" baseline="0" dirty="0" err="1" smtClean="0">
                <a:solidFill>
                  <a:schemeClr val="tx1"/>
                </a:solidFill>
                <a:effectLst/>
                <a:latin typeface="+mn-lt"/>
                <a:ea typeface="+mn-ea"/>
                <a:cs typeface="+mn-cs"/>
              </a:rPr>
              <a:t>và</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thử</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nghiệm</a:t>
            </a:r>
            <a:r>
              <a:rPr lang="en-US" sz="1200" b="0" i="0" kern="1200" baseline="0" dirty="0" smtClean="0">
                <a:solidFill>
                  <a:schemeClr val="tx1"/>
                </a:solidFill>
                <a:effectLst/>
                <a:latin typeface="+mn-lt"/>
                <a:ea typeface="+mn-ea"/>
                <a:cs typeface="+mn-cs"/>
              </a:rPr>
              <a:t> 1 </a:t>
            </a:r>
            <a:r>
              <a:rPr lang="en-US" sz="1200" b="0" i="0" kern="1200" baseline="0" dirty="0" err="1" smtClean="0">
                <a:solidFill>
                  <a:schemeClr val="tx1"/>
                </a:solidFill>
                <a:effectLst/>
                <a:latin typeface="+mn-lt"/>
                <a:ea typeface="+mn-ea"/>
                <a:cs typeface="+mn-cs"/>
              </a:rPr>
              <a:t>số</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mô</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hình</a:t>
            </a:r>
            <a:r>
              <a:rPr lang="en-US" sz="1200" b="0" i="0" kern="1200" baseline="0" dirty="0" smtClean="0">
                <a:solidFill>
                  <a:schemeClr val="tx1"/>
                </a:solidFill>
                <a:effectLst/>
                <a:latin typeface="+mn-lt"/>
                <a:ea typeface="+mn-ea"/>
                <a:cs typeface="+mn-cs"/>
              </a:rPr>
              <a:t>, e </a:t>
            </a:r>
            <a:r>
              <a:rPr lang="en-US" sz="1200" b="0" i="0" kern="1200" baseline="0" dirty="0" err="1" smtClean="0">
                <a:solidFill>
                  <a:schemeClr val="tx1"/>
                </a:solidFill>
                <a:effectLst/>
                <a:latin typeface="+mn-lt"/>
                <a:ea typeface="+mn-ea"/>
                <a:cs typeface="+mn-cs"/>
              </a:rPr>
              <a:t>xin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gt.</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Những kiến trúc trước đây thường cải tiến độ chính xác nhờ gia tăng chiều sâu của mạng CNN. Nhưng thực nghiệm cho thấy đến một ngưỡng độ sâu nào đó thì độ chính xác của mô hình sẽ bão hòa và thậm chí phản tác dụng và làm cho mô hình kém chính xác hơn. Khi đi qua quá nhiều tầng độ sâu có thể làm làm thông tin gốc bị mất đi. </a:t>
            </a:r>
            <a:r>
              <a:rPr lang="vi-VN" dirty="0" smtClean="0"/>
              <a:t>Giải pháp mô hình ResNet đưa ra là sử dụng khối dư (residual block), trong đó chứa một nhánh nối tắt (identify mapping hay shortcut) để xuyên qua một hay nhiều lớp , tại đầu ra của nhóm các tầng mạng, nhánh nối tắt được kết hợp với nhánh chính giúp thông tin được phục hồi, điều này làm giảm hiện tượng Vanishing Gradient khi đi sâu xuống các tầng bên dưới của mạng.</a:t>
            </a:r>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8</a:t>
            </a:fld>
            <a:endParaRPr lang="en-US"/>
          </a:p>
        </p:txBody>
      </p:sp>
    </p:spTree>
    <p:extLst>
      <p:ext uri="{BB962C8B-B14F-4D97-AF65-F5344CB8AC3E}">
        <p14:creationId xmlns:p14="http://schemas.microsoft.com/office/powerpoint/2010/main" val="1708259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LSTM </a:t>
            </a:r>
            <a:r>
              <a:rPr lang="en-US" baseline="0" dirty="0" err="1" smtClean="0"/>
              <a:t>được</a:t>
            </a:r>
            <a:r>
              <a:rPr lang="en-US" baseline="0" dirty="0" smtClean="0"/>
              <a:t> </a:t>
            </a:r>
            <a:r>
              <a:rPr lang="en-US" baseline="0" dirty="0" err="1" smtClean="0"/>
              <a:t>thiết</a:t>
            </a:r>
            <a:r>
              <a:rPr lang="en-US" baseline="0" dirty="0" smtClean="0"/>
              <a:t> </a:t>
            </a:r>
            <a:r>
              <a:rPr lang="en-US" baseline="0" dirty="0" err="1" smtClean="0"/>
              <a:t>kế</a:t>
            </a:r>
            <a:r>
              <a:rPr lang="en-US" baseline="0" dirty="0" smtClean="0"/>
              <a:t> </a:t>
            </a:r>
            <a:r>
              <a:rPr lang="en-US" baseline="0" dirty="0" err="1" smtClean="0"/>
              <a:t>để</a:t>
            </a:r>
            <a:r>
              <a:rPr lang="en-US" baseline="0" dirty="0" smtClean="0"/>
              <a:t> </a:t>
            </a:r>
            <a:r>
              <a:rPr lang="en-US" baseline="0" dirty="0" err="1" smtClean="0"/>
              <a:t>giải</a:t>
            </a:r>
            <a:r>
              <a:rPr lang="en-US" baseline="0" dirty="0" smtClean="0"/>
              <a:t> </a:t>
            </a:r>
            <a:r>
              <a:rPr lang="en-US" baseline="0" dirty="0" err="1" smtClean="0"/>
              <a:t>quyết</a:t>
            </a:r>
            <a:r>
              <a:rPr lang="en-US" baseline="0" dirty="0" smtClean="0"/>
              <a:t> </a:t>
            </a:r>
            <a:r>
              <a:rPr lang="en-US" baseline="0" dirty="0" err="1" smtClean="0"/>
              <a:t>các</a:t>
            </a:r>
            <a:r>
              <a:rPr lang="en-US" baseline="0" dirty="0" smtClean="0"/>
              <a:t> </a:t>
            </a:r>
            <a:r>
              <a:rPr lang="en-US" baseline="0" dirty="0" err="1" smtClean="0"/>
              <a:t>bài</a:t>
            </a:r>
            <a:r>
              <a:rPr lang="en-US" baseline="0" dirty="0" smtClean="0"/>
              <a:t> </a:t>
            </a:r>
            <a:r>
              <a:rPr lang="en-US" baseline="0" dirty="0" err="1" smtClean="0"/>
              <a:t>toán</a:t>
            </a:r>
            <a:r>
              <a:rPr lang="en-US" baseline="0" dirty="0" smtClean="0"/>
              <a:t> </a:t>
            </a:r>
            <a:r>
              <a:rPr lang="en-US" baseline="0" dirty="0" err="1" smtClean="0"/>
              <a:t>về</a:t>
            </a:r>
            <a:r>
              <a:rPr lang="en-US" baseline="0" dirty="0" smtClean="0"/>
              <a:t> </a:t>
            </a:r>
            <a:r>
              <a:rPr lang="en-US" baseline="0" dirty="0" err="1" smtClean="0"/>
              <a:t>phụ</a:t>
            </a:r>
            <a:r>
              <a:rPr lang="en-US" baseline="0" dirty="0" smtClean="0"/>
              <a:t> </a:t>
            </a:r>
            <a:r>
              <a:rPr lang="en-US" baseline="0" dirty="0" err="1" smtClean="0"/>
              <a:t>thuộc</a:t>
            </a:r>
            <a:r>
              <a:rPr lang="en-US" baseline="0" dirty="0" smtClean="0"/>
              <a:t> </a:t>
            </a:r>
            <a:r>
              <a:rPr lang="en-US" baseline="0" dirty="0" err="1" smtClean="0"/>
              <a:t>xa</a:t>
            </a:r>
            <a:r>
              <a:rPr lang="en-US" baseline="0" dirty="0" smtClean="0"/>
              <a:t> </a:t>
            </a:r>
            <a:r>
              <a:rPr lang="en-US" baseline="0" dirty="0" err="1" smtClean="0"/>
              <a:t>trong</a:t>
            </a:r>
            <a:r>
              <a:rPr lang="en-US" baseline="0" dirty="0" smtClean="0"/>
              <a:t> </a:t>
            </a:r>
            <a:r>
              <a:rPr lang="en-US" baseline="0" dirty="0" err="1" smtClean="0"/>
              <a:t>mạng</a:t>
            </a:r>
            <a:r>
              <a:rPr lang="en-US" baseline="0" dirty="0" smtClean="0"/>
              <a:t> RNN do </a:t>
            </a:r>
            <a:r>
              <a:rPr lang="en-US" baseline="0" dirty="0" err="1" smtClean="0"/>
              <a:t>bị</a:t>
            </a:r>
            <a:r>
              <a:rPr lang="en-US" baseline="0" dirty="0" smtClean="0"/>
              <a:t> </a:t>
            </a:r>
            <a:r>
              <a:rPr lang="en-US" baseline="0" dirty="0" err="1" smtClean="0"/>
              <a:t>ảnh</a:t>
            </a:r>
            <a:r>
              <a:rPr lang="en-US" baseline="0" dirty="0" smtClean="0"/>
              <a:t> </a:t>
            </a:r>
            <a:r>
              <a:rPr lang="en-US" baseline="0" dirty="0" err="1" smtClean="0"/>
              <a:t>hưởng</a:t>
            </a:r>
            <a:r>
              <a:rPr lang="en-US" baseline="0" dirty="0" smtClean="0"/>
              <a:t> </a:t>
            </a:r>
            <a:r>
              <a:rPr lang="en-US" baseline="0" dirty="0" err="1" smtClean="0"/>
              <a:t>bởi</a:t>
            </a:r>
            <a:r>
              <a:rPr lang="en-US" baseline="0" dirty="0" smtClean="0"/>
              <a:t> </a:t>
            </a:r>
            <a:r>
              <a:rPr lang="en-US" baseline="0" dirty="0" err="1" smtClean="0"/>
              <a:t>vấn</a:t>
            </a:r>
            <a:r>
              <a:rPr lang="en-US" baseline="0" dirty="0" smtClean="0"/>
              <a:t> </a:t>
            </a:r>
            <a:r>
              <a:rPr lang="en-US" baseline="0" dirty="0" err="1" smtClean="0"/>
              <a:t>đề</a:t>
            </a:r>
            <a:r>
              <a:rPr lang="en-US" baseline="0" dirty="0" smtClean="0"/>
              <a:t> vanish gradient. Ý </a:t>
            </a:r>
            <a:r>
              <a:rPr lang="en-US" baseline="0" dirty="0" err="1" smtClean="0"/>
              <a:t>tưởng</a:t>
            </a:r>
            <a:r>
              <a:rPr lang="en-US" baseline="0" dirty="0" smtClean="0"/>
              <a:t> </a:t>
            </a:r>
            <a:r>
              <a:rPr lang="en-US" baseline="0" dirty="0" err="1" smtClean="0"/>
              <a:t>chính</a:t>
            </a:r>
            <a:r>
              <a:rPr lang="en-US" baseline="0" dirty="0" smtClean="0"/>
              <a:t> </a:t>
            </a:r>
            <a:r>
              <a:rPr lang="en-US" baseline="0" dirty="0" err="1" smtClean="0"/>
              <a:t>của</a:t>
            </a:r>
            <a:r>
              <a:rPr lang="en-US" baseline="0" dirty="0" smtClean="0"/>
              <a:t>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là</a:t>
            </a:r>
            <a:r>
              <a:rPr lang="en-US" baseline="0" dirty="0" smtClean="0"/>
              <a:t> </a:t>
            </a: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một</a:t>
            </a:r>
            <a:r>
              <a:rPr lang="en-US" baseline="0" dirty="0" smtClean="0"/>
              <a:t> </a:t>
            </a:r>
            <a:r>
              <a:rPr lang="en-US" baseline="0" dirty="0" err="1" smtClean="0"/>
              <a:t>bộ</a:t>
            </a:r>
            <a:r>
              <a:rPr lang="en-US" baseline="0" dirty="0" smtClean="0"/>
              <a:t> </a:t>
            </a:r>
            <a:r>
              <a:rPr lang="en-US" baseline="0" dirty="0" err="1" smtClean="0"/>
              <a:t>nhớ</a:t>
            </a:r>
            <a:r>
              <a:rPr lang="en-US" baseline="0" dirty="0" smtClean="0"/>
              <a:t>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lại</a:t>
            </a:r>
            <a:r>
              <a:rPr lang="en-US" baseline="0" dirty="0" smtClean="0"/>
              <a:t> </a:t>
            </a:r>
            <a:r>
              <a:rPr lang="en-US" baseline="0" dirty="0" err="1" smtClean="0"/>
              <a:t>thông</a:t>
            </a:r>
            <a:r>
              <a:rPr lang="en-US" baseline="0" dirty="0" smtClean="0"/>
              <a:t> tin </a:t>
            </a:r>
            <a:r>
              <a:rPr lang="en-US" baseline="0" dirty="0" err="1" smtClean="0"/>
              <a:t>từ</a:t>
            </a:r>
            <a:r>
              <a:rPr lang="en-US" baseline="0" dirty="0" smtClean="0"/>
              <a:t> </a:t>
            </a:r>
            <a:r>
              <a:rPr lang="en-US" baseline="0" dirty="0" err="1" smtClean="0"/>
              <a:t>những</a:t>
            </a:r>
            <a:r>
              <a:rPr lang="en-US" baseline="0" dirty="0" smtClean="0"/>
              <a:t> </a:t>
            </a:r>
            <a:r>
              <a:rPr lang="en-US" baseline="0" dirty="0" err="1" smtClean="0"/>
              <a:t>bước</a:t>
            </a:r>
            <a:r>
              <a:rPr lang="en-US" baseline="0" dirty="0" smtClean="0"/>
              <a:t>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tính</a:t>
            </a:r>
            <a:r>
              <a:rPr lang="en-US" baseline="0" dirty="0" smtClean="0"/>
              <a:t> </a:t>
            </a:r>
            <a:r>
              <a:rPr lang="en-US" baseline="0" dirty="0" err="1" smtClean="0"/>
              <a:t>toán</a:t>
            </a:r>
            <a:r>
              <a:rPr lang="en-US" baseline="0" dirty="0" smtClean="0"/>
              <a:t> ở </a:t>
            </a:r>
            <a:r>
              <a:rPr lang="en-US" baseline="0" dirty="0" err="1" smtClean="0"/>
              <a:t>trước</a:t>
            </a:r>
            <a:r>
              <a:rPr lang="en-US" baseline="0" dirty="0" smtClean="0"/>
              <a:t> </a:t>
            </a:r>
            <a:r>
              <a:rPr lang="en-US" baseline="0" dirty="0" err="1" smtClean="0"/>
              <a:t>để</a:t>
            </a:r>
            <a:r>
              <a:rPr lang="en-US" baseline="0" dirty="0" smtClean="0"/>
              <a:t> </a:t>
            </a:r>
            <a:r>
              <a:rPr lang="en-US" baseline="0" dirty="0" err="1" smtClean="0"/>
              <a:t>dựa</a:t>
            </a:r>
            <a:r>
              <a:rPr lang="en-US" baseline="0" dirty="0" smtClean="0"/>
              <a:t> </a:t>
            </a:r>
            <a:r>
              <a:rPr lang="en-US" baseline="0" dirty="0" err="1" smtClean="0"/>
              <a:t>vào</a:t>
            </a:r>
            <a:r>
              <a:rPr lang="en-US" baseline="0" dirty="0" smtClean="0"/>
              <a:t> </a:t>
            </a:r>
            <a:r>
              <a:rPr lang="en-US" baseline="0" dirty="0" err="1" smtClean="0"/>
              <a:t>nó</a:t>
            </a:r>
            <a:r>
              <a:rPr lang="en-US" baseline="0" dirty="0" smtClean="0"/>
              <a:t> </a:t>
            </a:r>
            <a:r>
              <a:rPr lang="en-US" baseline="0" dirty="0" err="1" smtClean="0"/>
              <a:t>có</a:t>
            </a:r>
            <a:r>
              <a:rPr lang="en-US" baseline="0" dirty="0" smtClean="0"/>
              <a:t> </a:t>
            </a:r>
            <a:r>
              <a:rPr lang="en-US" baseline="0" dirty="0" err="1" smtClean="0"/>
              <a:t>thể</a:t>
            </a:r>
            <a:r>
              <a:rPr lang="en-US" baseline="0" dirty="0" smtClean="0"/>
              <a:t> </a:t>
            </a:r>
            <a:r>
              <a:rPr lang="en-US" baseline="0" dirty="0" err="1" smtClean="0"/>
              <a:t>đưa</a:t>
            </a:r>
            <a:r>
              <a:rPr lang="en-US" baseline="0" dirty="0" smtClean="0"/>
              <a:t> </a:t>
            </a:r>
            <a:r>
              <a:rPr lang="en-US" baseline="0" dirty="0" err="1" smtClean="0"/>
              <a:t>ra</a:t>
            </a:r>
            <a:r>
              <a:rPr lang="en-US" baseline="0" dirty="0" smtClean="0"/>
              <a:t> </a:t>
            </a:r>
            <a:r>
              <a:rPr lang="en-US" baseline="0" dirty="0" err="1" smtClean="0"/>
              <a:t>dự</a:t>
            </a:r>
            <a:r>
              <a:rPr lang="en-US" baseline="0" dirty="0" smtClean="0"/>
              <a:t> </a:t>
            </a:r>
            <a:r>
              <a:rPr lang="en-US" baseline="0" dirty="0" err="1" smtClean="0"/>
              <a:t>đoán</a:t>
            </a:r>
            <a:r>
              <a:rPr lang="en-US" baseline="0" dirty="0" smtClean="0"/>
              <a:t> </a:t>
            </a:r>
            <a:r>
              <a:rPr lang="en-US" baseline="0" dirty="0" err="1" smtClean="0"/>
              <a:t>chính</a:t>
            </a:r>
            <a:r>
              <a:rPr lang="en-US" baseline="0" dirty="0" smtClean="0"/>
              <a:t> </a:t>
            </a:r>
            <a:r>
              <a:rPr lang="en-US" baseline="0" dirty="0" err="1" smtClean="0"/>
              <a:t>xác</a:t>
            </a:r>
            <a:r>
              <a:rPr lang="en-US" baseline="0" dirty="0" smtClean="0"/>
              <a:t> </a:t>
            </a:r>
            <a:r>
              <a:rPr lang="en-US" baseline="0" dirty="0" err="1" smtClean="0"/>
              <a:t>nhất</a:t>
            </a:r>
            <a:r>
              <a:rPr lang="en-US" baseline="0" dirty="0" smtClean="0"/>
              <a:t> </a:t>
            </a:r>
            <a:r>
              <a:rPr lang="en-US" baseline="0" dirty="0" err="1" smtClean="0"/>
              <a:t>cho</a:t>
            </a:r>
            <a:r>
              <a:rPr lang="en-US" baseline="0" dirty="0" smtClean="0"/>
              <a:t> </a:t>
            </a:r>
            <a:r>
              <a:rPr lang="en-US" baseline="0" dirty="0" err="1" smtClean="0"/>
              <a:t>bước</a:t>
            </a:r>
            <a:r>
              <a:rPr lang="en-US" baseline="0" dirty="0" smtClean="0"/>
              <a:t> </a:t>
            </a:r>
            <a:r>
              <a:rPr lang="en-US" baseline="0" dirty="0" err="1" smtClean="0"/>
              <a:t>hiện</a:t>
            </a:r>
            <a:r>
              <a:rPr lang="en-US" baseline="0" dirty="0" smtClean="0"/>
              <a:t> </a:t>
            </a:r>
            <a:r>
              <a:rPr lang="en-US" baseline="0" dirty="0" err="1" smtClean="0"/>
              <a:t>tại</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9</a:t>
            </a:fld>
            <a:endParaRPr lang="en-US"/>
          </a:p>
        </p:txBody>
      </p:sp>
    </p:spTree>
    <p:extLst>
      <p:ext uri="{BB962C8B-B14F-4D97-AF65-F5344CB8AC3E}">
        <p14:creationId xmlns:p14="http://schemas.microsoft.com/office/powerpoint/2010/main" val="931501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Nhận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thấy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2D CNN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trưng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3D CNN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học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thông</a:t>
            </a:r>
            <a:r>
              <a:rPr lang="en-US" sz="1200" kern="1200" dirty="0" smtClean="0">
                <a:solidFill>
                  <a:schemeClr val="tx1"/>
                </a:solidFill>
                <a:effectLst/>
                <a:latin typeface="+mn-lt"/>
                <a:ea typeface="+mn-ea"/>
                <a:cs typeface="+mn-cs"/>
              </a:rPr>
              <a:t> tin </a:t>
            </a:r>
            <a:r>
              <a:rPr lang="en-US" sz="1200" kern="1200" dirty="0" err="1" smtClean="0">
                <a:solidFill>
                  <a:schemeClr val="tx1"/>
                </a:solidFill>
                <a:effectLst/>
                <a:latin typeface="+mn-lt"/>
                <a:ea typeface="+mn-ea"/>
                <a:cs typeface="+mn-cs"/>
              </a:rPr>
              <a:t>không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tuy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nhiên</a:t>
            </a:r>
            <a:r>
              <a:rPr lang="en-US" sz="1200" kern="1200" dirty="0" smtClean="0">
                <a:solidFill>
                  <a:schemeClr val="tx1"/>
                </a:solidFill>
                <a:effectLst/>
                <a:latin typeface="+mn-lt"/>
                <a:ea typeface="+mn-ea"/>
                <a:cs typeface="+mn-cs"/>
              </a:rPr>
              <a:t> chi </a:t>
            </a:r>
            <a:r>
              <a:rPr lang="en-US" sz="1200" kern="1200" dirty="0" err="1" smtClean="0">
                <a:solidFill>
                  <a:schemeClr val="tx1"/>
                </a:solidFill>
                <a:effectLst/>
                <a:latin typeface="+mn-lt"/>
                <a:ea typeface="+mn-ea"/>
                <a:cs typeface="+mn-cs"/>
              </a:rPr>
              <a:t>phí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lớn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áp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ứng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thực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cầu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Vì</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vậy</a:t>
            </a:r>
            <a:r>
              <a:rPr lang="en-US" sz="1200" kern="1200" dirty="0" smtClean="0">
                <a:solidFill>
                  <a:schemeClr val="tx1"/>
                </a:solidFill>
                <a:effectLst/>
                <a:latin typeface="+mn-lt"/>
                <a:ea typeface="+mn-ea"/>
                <a:cs typeface="+mn-cs"/>
              </a:rPr>
              <a:t>, Temporal Shift Module (TSM)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vừa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3D CNN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vừa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như</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2D CNN.</a:t>
            </a:r>
          </a:p>
          <a:p>
            <a:endParaRPr lang="en-US" dirty="0"/>
          </a:p>
        </p:txBody>
      </p:sp>
      <p:sp>
        <p:nvSpPr>
          <p:cNvPr id="4" name="Slide Number Placeholder 3"/>
          <p:cNvSpPr>
            <a:spLocks noGrp="1"/>
          </p:cNvSpPr>
          <p:nvPr>
            <p:ph type="sldNum" sz="quarter" idx="10"/>
          </p:nvPr>
        </p:nvSpPr>
        <p:spPr/>
        <p:txBody>
          <a:bodyPr/>
          <a:lstStyle/>
          <a:p>
            <a:fld id="{CDA3C573-1B3E-444D-B023-E26621B266AB}" type="slidenum">
              <a:rPr lang="en-US" smtClean="0"/>
              <a:t>10</a:t>
            </a:fld>
            <a:endParaRPr lang="en-US"/>
          </a:p>
        </p:txBody>
      </p:sp>
    </p:spTree>
    <p:extLst>
      <p:ext uri="{BB962C8B-B14F-4D97-AF65-F5344CB8AC3E}">
        <p14:creationId xmlns:p14="http://schemas.microsoft.com/office/powerpoint/2010/main" val="346998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Tư tưởng chính của TSM là thao tác dịch chuyển (shift) các đặc trưng theo chiều thời gian, TSM có thể được chèn vào các mô hình 2D CNN để đạt được khả năng mô hình hóa thời gian mà không phát sinh bất kỳ tham số mô hình nào. </a:t>
            </a:r>
            <a:endParaRPr lang="en-US" dirty="0" smtClean="0"/>
          </a:p>
          <a:p>
            <a:endParaRPr lang="en-US" dirty="0" smtClean="0"/>
          </a:p>
          <a:p>
            <a:pPr marL="228600" indent="-228600">
              <a:buAutoNum type="alphaLcParenBoth"/>
            </a:pPr>
            <a:r>
              <a:rPr lang="vi-VN" dirty="0" smtClean="0"/>
              <a:t>biểu diễn một tensor khi chưa thực hiện thao tác dịch chuyển. Tensor này có C x T x H x W chiều trong đó, C là số kênh, T là chiều thời gian, H và W lần lượt là chiều cao và chiều rộng của chiều không gian. Dựa vào màu sắc và cấu trúc trên hình, mỗi hàng với mỗi màu sắc đại diện cho các đặc trưng của khung hình tại mỗi thời điểm t</a:t>
            </a:r>
            <a:r>
              <a:rPr lang="en-US" dirty="0" smtClean="0"/>
              <a:t>.</a:t>
            </a:r>
          </a:p>
          <a:p>
            <a:pPr marL="228600" indent="-228600">
              <a:buAutoNum type="alphaLcParenBoth"/>
            </a:pPr>
            <a:r>
              <a:rPr lang="vi-VN" dirty="0" smtClean="0"/>
              <a:t>biểu diễn thao tác dịch chuyển đối với video offline, quá trình dịch chuyển diễn ra theo 2 hướng (bi-directional), một phần đặc trưng của mỗi khung hình được truyền đến các khung hình bên cạnh</a:t>
            </a:r>
            <a:r>
              <a:rPr lang="en-US" dirty="0" smtClean="0"/>
              <a:t>.</a:t>
            </a:r>
          </a:p>
        </p:txBody>
      </p:sp>
      <p:sp>
        <p:nvSpPr>
          <p:cNvPr id="4" name="Slide Number Placeholder 3"/>
          <p:cNvSpPr>
            <a:spLocks noGrp="1"/>
          </p:cNvSpPr>
          <p:nvPr>
            <p:ph type="sldNum" sz="quarter" idx="10"/>
          </p:nvPr>
        </p:nvSpPr>
        <p:spPr/>
        <p:txBody>
          <a:bodyPr/>
          <a:lstStyle/>
          <a:p>
            <a:fld id="{CDA3C573-1B3E-444D-B023-E26621B266AB}" type="slidenum">
              <a:rPr lang="en-US" smtClean="0"/>
              <a:t>11</a:t>
            </a:fld>
            <a:endParaRPr lang="en-US"/>
          </a:p>
        </p:txBody>
      </p:sp>
    </p:spTree>
    <p:extLst>
      <p:ext uri="{BB962C8B-B14F-4D97-AF65-F5344CB8AC3E}">
        <p14:creationId xmlns:p14="http://schemas.microsoft.com/office/powerpoint/2010/main" val="2280910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82ED4959-841F-4C8F-83BC-7E9EF3013CAB}"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AF034-EF6A-4B92-8DFE-4C6823674C7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87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82ED4959-841F-4C8F-83BC-7E9EF3013CAB}"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AF034-EF6A-4B92-8DFE-4C6823674C76}" type="slidenum">
              <a:rPr lang="en-US" smtClean="0"/>
              <a:t>‹#›</a:t>
            </a:fld>
            <a:endParaRPr lang="en-US"/>
          </a:p>
        </p:txBody>
      </p:sp>
    </p:spTree>
    <p:extLst>
      <p:ext uri="{BB962C8B-B14F-4D97-AF65-F5344CB8AC3E}">
        <p14:creationId xmlns:p14="http://schemas.microsoft.com/office/powerpoint/2010/main" val="9459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êu đề Dọc và Văn bản">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82ED4959-841F-4C8F-83BC-7E9EF3013CAB}"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AF034-EF6A-4B92-8DFE-4C6823674C76}" type="slidenum">
              <a:rPr lang="en-US" smtClean="0"/>
              <a:t>‹#›</a:t>
            </a:fld>
            <a:endParaRPr lang="en-US"/>
          </a:p>
        </p:txBody>
      </p:sp>
    </p:spTree>
    <p:extLst>
      <p:ext uri="{BB962C8B-B14F-4D97-AF65-F5344CB8AC3E}">
        <p14:creationId xmlns:p14="http://schemas.microsoft.com/office/powerpoint/2010/main" val="684914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82ED4959-841F-4C8F-83BC-7E9EF3013CAB}"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AF034-EF6A-4B92-8DFE-4C6823674C76}" type="slidenum">
              <a:rPr lang="en-US" smtClean="0"/>
              <a:t>‹#›</a:t>
            </a:fld>
            <a:endParaRPr lang="en-US"/>
          </a:p>
        </p:txBody>
      </p:sp>
    </p:spTree>
    <p:extLst>
      <p:ext uri="{BB962C8B-B14F-4D97-AF65-F5344CB8AC3E}">
        <p14:creationId xmlns:p14="http://schemas.microsoft.com/office/powerpoint/2010/main" val="1445184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vi-VN"/>
              <a:t>Bấm để sửa kiểu tiêu đề Bản cái</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82ED4959-841F-4C8F-83BC-7E9EF3013CAB}"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CAF034-EF6A-4B92-8DFE-4C6823674C76}"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867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82ED4959-841F-4C8F-83BC-7E9EF3013CAB}"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AF034-EF6A-4B92-8DFE-4C6823674C76}" type="slidenum">
              <a:rPr lang="en-US" smtClean="0"/>
              <a:t>‹#›</a:t>
            </a:fld>
            <a:endParaRPr lang="en-US"/>
          </a:p>
        </p:txBody>
      </p:sp>
    </p:spTree>
    <p:extLst>
      <p:ext uri="{BB962C8B-B14F-4D97-AF65-F5344CB8AC3E}">
        <p14:creationId xmlns:p14="http://schemas.microsoft.com/office/powerpoint/2010/main" val="430097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097280" y="2582334"/>
            <a:ext cx="4937760" cy="337820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217920" y="2582334"/>
            <a:ext cx="4937760" cy="337820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82ED4959-841F-4C8F-83BC-7E9EF3013CAB}" type="datetimeFigureOut">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CAF034-EF6A-4B92-8DFE-4C6823674C76}" type="slidenum">
              <a:rPr lang="en-US" smtClean="0"/>
              <a:t>‹#›</a:t>
            </a:fld>
            <a:endParaRPr lang="en-US"/>
          </a:p>
        </p:txBody>
      </p:sp>
    </p:spTree>
    <p:extLst>
      <p:ext uri="{BB962C8B-B14F-4D97-AF65-F5344CB8AC3E}">
        <p14:creationId xmlns:p14="http://schemas.microsoft.com/office/powerpoint/2010/main" val="424217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82ED4959-841F-4C8F-83BC-7E9EF3013CAB}" type="datetimeFigureOut">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CAF034-EF6A-4B92-8DFE-4C6823674C76}" type="slidenum">
              <a:rPr lang="en-US" smtClean="0"/>
              <a:t>‹#›</a:t>
            </a:fld>
            <a:endParaRPr lang="en-US"/>
          </a:p>
        </p:txBody>
      </p:sp>
    </p:spTree>
    <p:extLst>
      <p:ext uri="{BB962C8B-B14F-4D97-AF65-F5344CB8AC3E}">
        <p14:creationId xmlns:p14="http://schemas.microsoft.com/office/powerpoint/2010/main" val="4174558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Trống">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2ED4959-841F-4C8F-83BC-7E9EF3013CAB}" type="datetimeFigureOut">
              <a:rPr lang="en-US" smtClean="0"/>
              <a:t>1/25/2021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4CAF034-EF6A-4B92-8DFE-4C6823674C76}" type="slidenum">
              <a:rPr lang="en-US" smtClean="0"/>
              <a:t>‹#›</a:t>
            </a:fld>
            <a:endParaRPr lang="en-US"/>
          </a:p>
        </p:txBody>
      </p:sp>
    </p:spTree>
    <p:extLst>
      <p:ext uri="{BB962C8B-B14F-4D97-AF65-F5344CB8AC3E}">
        <p14:creationId xmlns:p14="http://schemas.microsoft.com/office/powerpoint/2010/main" val="3673272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Nội dung với Chú thích">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vi-VN"/>
              <a:t>Bấm để sửa kiểu tiêu đề Bản cái</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2ED4959-841F-4C8F-83BC-7E9EF3013CAB}" type="datetimeFigureOut">
              <a:rPr lang="en-US" smtClean="0"/>
              <a:t>1/25/2021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4CAF034-EF6A-4B92-8DFE-4C6823674C76}" type="slidenum">
              <a:rPr lang="en-US" smtClean="0"/>
              <a:t>‹#›</a:t>
            </a:fld>
            <a:endParaRPr lang="en-US"/>
          </a:p>
        </p:txBody>
      </p:sp>
    </p:spTree>
    <p:extLst>
      <p:ext uri="{BB962C8B-B14F-4D97-AF65-F5344CB8AC3E}">
        <p14:creationId xmlns:p14="http://schemas.microsoft.com/office/powerpoint/2010/main" val="2551404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nh với Chú thích">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82ED4959-841F-4C8F-83BC-7E9EF3013CAB}"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CAF034-EF6A-4B92-8DFE-4C6823674C76}" type="slidenum">
              <a:rPr lang="en-US" smtClean="0"/>
              <a:t>‹#›</a:t>
            </a:fld>
            <a:endParaRPr lang="en-US"/>
          </a:p>
        </p:txBody>
      </p:sp>
    </p:spTree>
    <p:extLst>
      <p:ext uri="{BB962C8B-B14F-4D97-AF65-F5344CB8AC3E}">
        <p14:creationId xmlns:p14="http://schemas.microsoft.com/office/powerpoint/2010/main" val="25202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vi-VN"/>
              <a:t>Bấm để sửa kiểu tiêu đề Bản cái</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2ED4959-841F-4C8F-83BC-7E9EF3013CAB}" type="datetimeFigureOut">
              <a:rPr lang="en-US" smtClean="0"/>
              <a:t>1/25/2021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4CAF034-EF6A-4B92-8DFE-4C6823674C76}"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1700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21.png"/><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42A8D3B-F2B6-4697-8ACA-750C2473ABC2}"/>
              </a:ext>
            </a:extLst>
          </p:cNvPr>
          <p:cNvSpPr>
            <a:spLocks noGrp="1"/>
          </p:cNvSpPr>
          <p:nvPr>
            <p:ph type="ctrTitle"/>
          </p:nvPr>
        </p:nvSpPr>
        <p:spPr>
          <a:xfrm>
            <a:off x="1142301" y="4298309"/>
            <a:ext cx="10058400" cy="1851870"/>
          </a:xfrm>
          <a:ln>
            <a:solidFill>
              <a:schemeClr val="bg1"/>
            </a:solidFill>
          </a:ln>
        </p:spPr>
        <p:txBody>
          <a:bodyPr>
            <a:noAutofit/>
          </a:bodyPr>
          <a:lstStyle/>
          <a:p>
            <a:r>
              <a:rPr lang="en-US" sz="6600" dirty="0"/>
              <a:t/>
            </a:r>
            <a:br>
              <a:rPr lang="en-US" sz="6600" dirty="0"/>
            </a:br>
            <a:r>
              <a:rPr lang="en-US" sz="2400" dirty="0" err="1"/>
              <a:t>Sinh</a:t>
            </a:r>
            <a:r>
              <a:rPr lang="en-US" sz="2400" dirty="0"/>
              <a:t> </a:t>
            </a:r>
            <a:r>
              <a:rPr lang="en-US" sz="2400" dirty="0" err="1"/>
              <a:t>viên</a:t>
            </a:r>
            <a:r>
              <a:rPr lang="en-US" sz="2400" dirty="0"/>
              <a:t> </a:t>
            </a:r>
            <a:r>
              <a:rPr lang="en-US" sz="2400" dirty="0" err="1"/>
              <a:t>thực</a:t>
            </a:r>
            <a:r>
              <a:rPr lang="en-US" sz="2400" dirty="0"/>
              <a:t> </a:t>
            </a:r>
            <a:r>
              <a:rPr lang="en-US" sz="2400" dirty="0" err="1"/>
              <a:t>hiện</a:t>
            </a:r>
            <a:r>
              <a:rPr lang="en-US" sz="2400" dirty="0"/>
              <a:t>: </a:t>
            </a:r>
            <a:r>
              <a:rPr lang="en-US" sz="2400" dirty="0" smtClean="0"/>
              <a:t>Phan </a:t>
            </a:r>
            <a:r>
              <a:rPr lang="en-US" sz="2400" dirty="0" err="1" smtClean="0"/>
              <a:t>Huy</a:t>
            </a:r>
            <a:r>
              <a:rPr lang="en-US" sz="2400" dirty="0" smtClean="0"/>
              <a:t> </a:t>
            </a:r>
            <a:r>
              <a:rPr lang="en-US" sz="2400" dirty="0" err="1" smtClean="0"/>
              <a:t>Hoàng</a:t>
            </a:r>
            <a:r>
              <a:rPr lang="en-US" sz="2400" dirty="0" smtClean="0"/>
              <a:t> – CNTT1.01-K61</a:t>
            </a:r>
            <a:r>
              <a:rPr lang="en-US" sz="2400" dirty="0"/>
              <a:t/>
            </a:r>
            <a:br>
              <a:rPr lang="en-US" sz="2400" dirty="0"/>
            </a:br>
            <a:r>
              <a:rPr lang="en-US" sz="2400" dirty="0"/>
              <a:t>MSSV: </a:t>
            </a:r>
            <a:r>
              <a:rPr lang="en-US" sz="2400" dirty="0" smtClean="0"/>
              <a:t>20161708</a:t>
            </a:r>
            <a:r>
              <a:rPr lang="en-US" sz="2000" dirty="0"/>
              <a:t/>
            </a:r>
            <a:br>
              <a:rPr lang="en-US" sz="2000" dirty="0"/>
            </a:br>
            <a:r>
              <a:rPr lang="en-US" sz="2000" dirty="0"/>
              <a:t/>
            </a:r>
            <a:br>
              <a:rPr lang="en-US" sz="2000" dirty="0"/>
            </a:br>
            <a:r>
              <a:rPr lang="en-US" sz="2000" dirty="0" err="1"/>
              <a:t>Giảng</a:t>
            </a:r>
            <a:r>
              <a:rPr lang="en-US" sz="2000" dirty="0"/>
              <a:t> </a:t>
            </a:r>
            <a:r>
              <a:rPr lang="en-US" sz="2000" dirty="0" err="1"/>
              <a:t>viên</a:t>
            </a:r>
            <a:r>
              <a:rPr lang="en-US" sz="2000" dirty="0"/>
              <a:t> h</a:t>
            </a:r>
            <a:r>
              <a:rPr lang="vi-VN" sz="2000" dirty="0"/>
              <a:t>ư</a:t>
            </a:r>
            <a:r>
              <a:rPr lang="en-US" sz="2000" dirty="0" err="1"/>
              <a:t>ớng</a:t>
            </a:r>
            <a:r>
              <a:rPr lang="en-US" sz="2000" dirty="0"/>
              <a:t> </a:t>
            </a:r>
            <a:r>
              <a:rPr lang="en-US" sz="2000" dirty="0" err="1"/>
              <a:t>dẫn</a:t>
            </a:r>
            <a:r>
              <a:rPr lang="en-US" sz="2000" dirty="0"/>
              <a:t>: </a:t>
            </a:r>
            <a:r>
              <a:rPr lang="en-US" sz="2000" dirty="0" smtClean="0"/>
              <a:t>PGS. TS. </a:t>
            </a:r>
            <a:r>
              <a:rPr lang="en-US" sz="2000" dirty="0" err="1" smtClean="0"/>
              <a:t>Lã</a:t>
            </a:r>
            <a:r>
              <a:rPr lang="en-US" sz="2000" dirty="0" smtClean="0"/>
              <a:t> </a:t>
            </a:r>
            <a:r>
              <a:rPr lang="en-US" sz="2000" dirty="0" err="1" smtClean="0"/>
              <a:t>Thế</a:t>
            </a:r>
            <a:r>
              <a:rPr lang="en-US" sz="2000" dirty="0" smtClean="0"/>
              <a:t> </a:t>
            </a:r>
            <a:r>
              <a:rPr lang="en-US" sz="2000" dirty="0" err="1" smtClean="0"/>
              <a:t>Vinh</a:t>
            </a:r>
            <a:r>
              <a:rPr lang="en-US" sz="2000" dirty="0"/>
              <a:t/>
            </a:r>
            <a:br>
              <a:rPr lang="en-US" sz="2000" dirty="0"/>
            </a:br>
            <a:r>
              <a:rPr lang="en-US" sz="2000" dirty="0" err="1"/>
              <a:t>Bộ</a:t>
            </a:r>
            <a:r>
              <a:rPr lang="en-US" sz="2000" dirty="0"/>
              <a:t> </a:t>
            </a:r>
            <a:r>
              <a:rPr lang="en-US" sz="2000" dirty="0" err="1"/>
              <a:t>môn</a:t>
            </a:r>
            <a:r>
              <a:rPr lang="en-US" sz="2000" dirty="0"/>
              <a:t>: </a:t>
            </a:r>
            <a:r>
              <a:rPr lang="en-US" sz="2000" dirty="0" err="1"/>
              <a:t>Kỹ</a:t>
            </a:r>
            <a:r>
              <a:rPr lang="en-US" sz="2000" dirty="0"/>
              <a:t> </a:t>
            </a:r>
            <a:r>
              <a:rPr lang="en-US" sz="2000" dirty="0" err="1"/>
              <a:t>thuật</a:t>
            </a:r>
            <a:r>
              <a:rPr lang="en-US" sz="2000" dirty="0"/>
              <a:t> </a:t>
            </a:r>
            <a:r>
              <a:rPr lang="en-US" sz="2000" dirty="0" err="1"/>
              <a:t>máy</a:t>
            </a:r>
            <a:r>
              <a:rPr lang="en-US" sz="2000" dirty="0"/>
              <a:t> </a:t>
            </a:r>
            <a:r>
              <a:rPr lang="en-US" sz="2000" dirty="0" err="1"/>
              <a:t>tính</a:t>
            </a:r>
            <a:r>
              <a:rPr lang="en-US" sz="2000" dirty="0"/>
              <a:t/>
            </a:r>
            <a:br>
              <a:rPr lang="en-US" sz="2000" dirty="0"/>
            </a:br>
            <a:r>
              <a:rPr lang="en-US" sz="2000" dirty="0" err="1"/>
              <a:t>Viện</a:t>
            </a:r>
            <a:r>
              <a:rPr lang="en-US" sz="2000" dirty="0"/>
              <a:t>: </a:t>
            </a:r>
            <a:r>
              <a:rPr lang="en-US" sz="2000" dirty="0" err="1"/>
              <a:t>Công</a:t>
            </a:r>
            <a:r>
              <a:rPr lang="en-US" sz="2000" dirty="0"/>
              <a:t> </a:t>
            </a:r>
            <a:r>
              <a:rPr lang="en-US" sz="2000" dirty="0" err="1"/>
              <a:t>nghệ</a:t>
            </a:r>
            <a:r>
              <a:rPr lang="en-US" sz="2000" dirty="0"/>
              <a:t> </a:t>
            </a:r>
            <a:r>
              <a:rPr lang="en-US" sz="2000" dirty="0" err="1"/>
              <a:t>thông</a:t>
            </a:r>
            <a:r>
              <a:rPr lang="en-US" sz="2000" dirty="0"/>
              <a:t> tin </a:t>
            </a:r>
            <a:r>
              <a:rPr lang="en-US" sz="2000" dirty="0" err="1"/>
              <a:t>và</a:t>
            </a:r>
            <a:r>
              <a:rPr lang="en-US" sz="2000" dirty="0"/>
              <a:t> </a:t>
            </a:r>
            <a:r>
              <a:rPr lang="en-US" sz="2000" dirty="0" err="1"/>
              <a:t>Truyền</a:t>
            </a:r>
            <a:r>
              <a:rPr lang="en-US" sz="2000" dirty="0"/>
              <a:t> </a:t>
            </a:r>
            <a:r>
              <a:rPr lang="en-US" sz="2000" dirty="0" err="1"/>
              <a:t>thông</a:t>
            </a:r>
            <a:endParaRPr lang="en-US" sz="2000" dirty="0"/>
          </a:p>
        </p:txBody>
      </p:sp>
      <p:sp>
        <p:nvSpPr>
          <p:cNvPr id="3" name="Tiêu đề phụ 2">
            <a:extLst>
              <a:ext uri="{FF2B5EF4-FFF2-40B4-BE49-F238E27FC236}">
                <a16:creationId xmlns:a16="http://schemas.microsoft.com/office/drawing/2014/main" id="{9C3A8584-2709-4F63-8E79-D4C089226DB4}"/>
              </a:ext>
            </a:extLst>
          </p:cNvPr>
          <p:cNvSpPr>
            <a:spLocks noGrp="1"/>
          </p:cNvSpPr>
          <p:nvPr>
            <p:ph type="subTitle" idx="1"/>
          </p:nvPr>
        </p:nvSpPr>
        <p:spPr>
          <a:xfrm>
            <a:off x="1142301" y="241184"/>
            <a:ext cx="10058400" cy="2772561"/>
          </a:xfrm>
        </p:spPr>
        <p:txBody>
          <a:bodyPr>
            <a:normAutofit/>
          </a:bodyPr>
          <a:lstStyle/>
          <a:p>
            <a:r>
              <a:rPr lang="en-US" sz="4000" dirty="0" err="1" smtClean="0">
                <a:latin typeface="+mn-lt"/>
              </a:rPr>
              <a:t>NHận</a:t>
            </a:r>
            <a:r>
              <a:rPr lang="en-US" sz="4000" dirty="0" smtClean="0">
                <a:latin typeface="+mn-lt"/>
              </a:rPr>
              <a:t> </a:t>
            </a:r>
            <a:r>
              <a:rPr lang="en-US" sz="4000" dirty="0" err="1" smtClean="0">
                <a:latin typeface="+mn-lt"/>
              </a:rPr>
              <a:t>dạng</a:t>
            </a:r>
            <a:r>
              <a:rPr lang="en-US" sz="4000" dirty="0" smtClean="0">
                <a:latin typeface="+mn-lt"/>
              </a:rPr>
              <a:t> </a:t>
            </a:r>
            <a:r>
              <a:rPr lang="en-US" sz="4000" dirty="0" err="1" smtClean="0">
                <a:latin typeface="+mn-lt"/>
              </a:rPr>
              <a:t>cử</a:t>
            </a:r>
            <a:r>
              <a:rPr lang="en-US" sz="4000" dirty="0" smtClean="0">
                <a:latin typeface="+mn-lt"/>
              </a:rPr>
              <a:t> </a:t>
            </a:r>
            <a:r>
              <a:rPr lang="en-US" sz="4000" dirty="0" err="1" smtClean="0">
                <a:latin typeface="+mn-lt"/>
              </a:rPr>
              <a:t>chỉ</a:t>
            </a:r>
            <a:r>
              <a:rPr lang="en-US" sz="4000" dirty="0" smtClean="0">
                <a:latin typeface="+mn-lt"/>
              </a:rPr>
              <a:t> </a:t>
            </a:r>
            <a:r>
              <a:rPr lang="en-US" sz="4000" dirty="0" err="1" smtClean="0">
                <a:latin typeface="+mn-lt"/>
              </a:rPr>
              <a:t>bàn</a:t>
            </a:r>
            <a:r>
              <a:rPr lang="en-US" sz="4000" dirty="0" smtClean="0">
                <a:latin typeface="+mn-lt"/>
              </a:rPr>
              <a:t> </a:t>
            </a:r>
            <a:r>
              <a:rPr lang="en-US" sz="4000" dirty="0" err="1" smtClean="0">
                <a:latin typeface="+mn-lt"/>
              </a:rPr>
              <a:t>tay</a:t>
            </a:r>
            <a:r>
              <a:rPr lang="en-US" sz="4000" dirty="0" smtClean="0">
                <a:latin typeface="+mn-lt"/>
              </a:rPr>
              <a:t> </a:t>
            </a:r>
            <a:r>
              <a:rPr lang="en-US" sz="4000" dirty="0" err="1" smtClean="0">
                <a:latin typeface="+mn-lt"/>
              </a:rPr>
              <a:t>sử</a:t>
            </a:r>
            <a:r>
              <a:rPr lang="en-US" sz="4000" dirty="0" smtClean="0">
                <a:latin typeface="+mn-lt"/>
              </a:rPr>
              <a:t> </a:t>
            </a:r>
            <a:r>
              <a:rPr lang="en-US" sz="4000" dirty="0" err="1" smtClean="0">
                <a:latin typeface="+mn-lt"/>
              </a:rPr>
              <a:t>dụng</a:t>
            </a:r>
            <a:r>
              <a:rPr lang="en-US" sz="4000" dirty="0" smtClean="0">
                <a:latin typeface="+mn-lt"/>
              </a:rPr>
              <a:t> </a:t>
            </a:r>
            <a:r>
              <a:rPr lang="en-US" sz="4000" dirty="0" err="1" smtClean="0">
                <a:latin typeface="+mn-lt"/>
              </a:rPr>
              <a:t>mạng</a:t>
            </a:r>
            <a:r>
              <a:rPr lang="en-US" sz="4000" dirty="0" smtClean="0">
                <a:latin typeface="+mn-lt"/>
              </a:rPr>
              <a:t> neuron </a:t>
            </a:r>
            <a:r>
              <a:rPr lang="en-US" sz="4000" dirty="0" err="1" smtClean="0">
                <a:latin typeface="+mn-lt"/>
              </a:rPr>
              <a:t>tích</a:t>
            </a:r>
            <a:r>
              <a:rPr lang="en-US" sz="4000" dirty="0" smtClean="0">
                <a:latin typeface="+mn-lt"/>
              </a:rPr>
              <a:t> </a:t>
            </a:r>
            <a:r>
              <a:rPr lang="en-US" sz="4000" dirty="0" err="1" smtClean="0">
                <a:latin typeface="+mn-lt"/>
              </a:rPr>
              <a:t>chập</a:t>
            </a:r>
            <a:r>
              <a:rPr lang="en-US" sz="4000" dirty="0" smtClean="0">
                <a:latin typeface="+mn-lt"/>
              </a:rPr>
              <a:t>.</a:t>
            </a:r>
            <a:endParaRPr lang="en-US" sz="4000" dirty="0">
              <a:latin typeface="+mn-lt"/>
            </a:endParaRPr>
          </a:p>
        </p:txBody>
      </p:sp>
    </p:spTree>
    <p:extLst>
      <p:ext uri="{BB962C8B-B14F-4D97-AF65-F5344CB8AC3E}">
        <p14:creationId xmlns:p14="http://schemas.microsoft.com/office/powerpoint/2010/main" val="26388123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3.Các </a:t>
            </a:r>
            <a:r>
              <a:rPr lang="en-US" dirty="0" err="1" smtClean="0"/>
              <a:t>thuật</a:t>
            </a:r>
            <a:r>
              <a:rPr lang="en-US" dirty="0" smtClean="0"/>
              <a:t> </a:t>
            </a:r>
            <a:r>
              <a:rPr lang="en-US" dirty="0" err="1" smtClean="0"/>
              <a:t>toán</a:t>
            </a:r>
            <a:r>
              <a:rPr lang="en-US" dirty="0" smtClean="0"/>
              <a:t> </a:t>
            </a:r>
            <a:r>
              <a:rPr lang="en-US" dirty="0" err="1" smtClean="0"/>
              <a:t>đề</a:t>
            </a:r>
            <a:r>
              <a:rPr lang="en-US" dirty="0" smtClean="0"/>
              <a:t> </a:t>
            </a:r>
            <a:r>
              <a:rPr lang="en-US" dirty="0" err="1" smtClean="0"/>
              <a:t>xuất</a:t>
            </a:r>
            <a:endParaRPr lang="en-US" dirty="0"/>
          </a:p>
        </p:txBody>
      </p:sp>
      <p:sp>
        <p:nvSpPr>
          <p:cNvPr id="3" name="Content Placeholder 2"/>
          <p:cNvSpPr>
            <a:spLocks noGrp="1"/>
          </p:cNvSpPr>
          <p:nvPr>
            <p:ph idx="1"/>
          </p:nvPr>
        </p:nvSpPr>
        <p:spPr/>
        <p:txBody>
          <a:bodyPr>
            <a:normAutofit/>
          </a:bodyPr>
          <a:lstStyle/>
          <a:p>
            <a:pPr algn="just"/>
            <a:r>
              <a:rPr lang="en-US" sz="2400" b="1" dirty="0" err="1" smtClean="0"/>
              <a:t>Mô</a:t>
            </a:r>
            <a:r>
              <a:rPr lang="en-US" sz="2400" b="1" dirty="0" smtClean="0"/>
              <a:t> </a:t>
            </a:r>
            <a:r>
              <a:rPr lang="en-US" sz="2400" b="1" dirty="0" err="1" smtClean="0"/>
              <a:t>hình</a:t>
            </a:r>
            <a:r>
              <a:rPr lang="en-US" sz="2400" b="1" dirty="0" smtClean="0"/>
              <a:t> Temporal Shift Module (TSM)</a:t>
            </a:r>
          </a:p>
          <a:p>
            <a:pPr algn="just"/>
            <a:r>
              <a:rPr lang="en-US" sz="2200" dirty="0" smtClean="0"/>
              <a:t>- </a:t>
            </a:r>
            <a:r>
              <a:rPr lang="en-US" sz="2200" dirty="0" err="1" smtClean="0"/>
              <a:t>Mô</a:t>
            </a:r>
            <a:r>
              <a:rPr lang="en-US" sz="2200" dirty="0" smtClean="0"/>
              <a:t> </a:t>
            </a:r>
            <a:r>
              <a:rPr lang="en-US" sz="2200" dirty="0" err="1" smtClean="0"/>
              <a:t>hình</a:t>
            </a:r>
            <a:r>
              <a:rPr lang="en-US" sz="2200" dirty="0" smtClean="0"/>
              <a:t> 2D CNN </a:t>
            </a:r>
            <a:r>
              <a:rPr lang="en-US" sz="2200" dirty="0" err="1" smtClean="0"/>
              <a:t>có</a:t>
            </a:r>
            <a:r>
              <a:rPr lang="en-US" sz="2200" dirty="0" smtClean="0"/>
              <a:t> </a:t>
            </a:r>
            <a:r>
              <a:rPr lang="en-US" sz="2200" dirty="0" err="1" smtClean="0"/>
              <a:t>tốc</a:t>
            </a:r>
            <a:r>
              <a:rPr lang="en-US" sz="2200" dirty="0" smtClean="0"/>
              <a:t> </a:t>
            </a:r>
            <a:r>
              <a:rPr lang="en-US" sz="2200" dirty="0" err="1" smtClean="0"/>
              <a:t>độ</a:t>
            </a:r>
            <a:r>
              <a:rPr lang="en-US" sz="2200" dirty="0" smtClean="0"/>
              <a:t> </a:t>
            </a:r>
            <a:r>
              <a:rPr lang="en-US" sz="2200" dirty="0" err="1" smtClean="0"/>
              <a:t>tính</a:t>
            </a:r>
            <a:r>
              <a:rPr lang="en-US" sz="2200" dirty="0" smtClean="0"/>
              <a:t> </a:t>
            </a:r>
            <a:r>
              <a:rPr lang="en-US" sz="2200" dirty="0" err="1" smtClean="0"/>
              <a:t>toán</a:t>
            </a:r>
            <a:r>
              <a:rPr lang="en-US" sz="2200" dirty="0" smtClean="0"/>
              <a:t> </a:t>
            </a:r>
            <a:r>
              <a:rPr lang="en-US" sz="2200" dirty="0" err="1" smtClean="0"/>
              <a:t>cao</a:t>
            </a:r>
            <a:r>
              <a:rPr lang="en-US" sz="2200" dirty="0" smtClean="0"/>
              <a:t>, </a:t>
            </a:r>
            <a:r>
              <a:rPr lang="en-US" sz="2200" dirty="0" err="1" smtClean="0"/>
              <a:t>khó</a:t>
            </a:r>
            <a:r>
              <a:rPr lang="en-US" sz="2200" dirty="0" smtClean="0"/>
              <a:t> </a:t>
            </a:r>
            <a:r>
              <a:rPr lang="en-US" sz="2200" dirty="0" err="1" smtClean="0"/>
              <a:t>học</a:t>
            </a:r>
            <a:r>
              <a:rPr lang="en-US" sz="2200" dirty="0" smtClean="0"/>
              <a:t> </a:t>
            </a:r>
            <a:r>
              <a:rPr lang="en-US" sz="2200" dirty="0" err="1" smtClean="0"/>
              <a:t>được</a:t>
            </a:r>
            <a:r>
              <a:rPr lang="en-US" sz="2200" dirty="0" smtClean="0"/>
              <a:t> </a:t>
            </a:r>
            <a:r>
              <a:rPr lang="en-US" sz="2200" dirty="0" err="1" smtClean="0"/>
              <a:t>các</a:t>
            </a:r>
            <a:r>
              <a:rPr lang="en-US" sz="2200" dirty="0" smtClean="0"/>
              <a:t> </a:t>
            </a:r>
            <a:r>
              <a:rPr lang="en-US" sz="2200" dirty="0" err="1" smtClean="0"/>
              <a:t>đặc</a:t>
            </a:r>
            <a:r>
              <a:rPr lang="en-US" sz="2200" dirty="0" smtClean="0"/>
              <a:t> </a:t>
            </a:r>
            <a:r>
              <a:rPr lang="en-US" sz="2200" dirty="0" err="1" smtClean="0"/>
              <a:t>trưng</a:t>
            </a:r>
            <a:r>
              <a:rPr lang="en-US" sz="2200" dirty="0" smtClean="0"/>
              <a:t> </a:t>
            </a:r>
            <a:r>
              <a:rPr lang="en-US" sz="2200" dirty="0" err="1" smtClean="0"/>
              <a:t>về</a:t>
            </a:r>
            <a:r>
              <a:rPr lang="en-US" sz="2200" dirty="0" smtClean="0"/>
              <a:t> </a:t>
            </a:r>
            <a:r>
              <a:rPr lang="en-US" sz="2200" dirty="0" err="1" smtClean="0"/>
              <a:t>thời</a:t>
            </a:r>
            <a:r>
              <a:rPr lang="en-US" sz="2200" dirty="0" smtClean="0"/>
              <a:t> </a:t>
            </a:r>
            <a:r>
              <a:rPr lang="en-US" sz="2200" dirty="0" err="1" smtClean="0"/>
              <a:t>gian</a:t>
            </a:r>
            <a:r>
              <a:rPr lang="en-US" sz="2200" dirty="0" smtClean="0"/>
              <a:t>.</a:t>
            </a:r>
          </a:p>
          <a:p>
            <a:pPr algn="just"/>
            <a:r>
              <a:rPr lang="en-US" sz="2200" dirty="0" smtClean="0"/>
              <a:t>- </a:t>
            </a:r>
            <a:r>
              <a:rPr lang="en-US" sz="2200" dirty="0" err="1"/>
              <a:t>M</a:t>
            </a:r>
            <a:r>
              <a:rPr lang="en-US" sz="2200" dirty="0" err="1" smtClean="0"/>
              <a:t>ô</a:t>
            </a:r>
            <a:r>
              <a:rPr lang="en-US" sz="2200" dirty="0" smtClean="0"/>
              <a:t> </a:t>
            </a:r>
            <a:r>
              <a:rPr lang="en-US" sz="2200" dirty="0" err="1" smtClean="0"/>
              <a:t>hình</a:t>
            </a:r>
            <a:r>
              <a:rPr lang="en-US" sz="2200" dirty="0" smtClean="0"/>
              <a:t> 3D CNN </a:t>
            </a:r>
            <a:r>
              <a:rPr lang="en-US" sz="2200" dirty="0" err="1" smtClean="0"/>
              <a:t>cho</a:t>
            </a:r>
            <a:r>
              <a:rPr lang="en-US" sz="2200" dirty="0" smtClean="0"/>
              <a:t> </a:t>
            </a:r>
            <a:r>
              <a:rPr lang="en-US" sz="2200" dirty="0" err="1" smtClean="0"/>
              <a:t>kết</a:t>
            </a:r>
            <a:r>
              <a:rPr lang="en-US" sz="2200" dirty="0" smtClean="0"/>
              <a:t> </a:t>
            </a:r>
            <a:r>
              <a:rPr lang="en-US" sz="2200" dirty="0" err="1" smtClean="0"/>
              <a:t>quả</a:t>
            </a:r>
            <a:r>
              <a:rPr lang="en-US" sz="2200" dirty="0" smtClean="0"/>
              <a:t> </a:t>
            </a:r>
            <a:r>
              <a:rPr lang="en-US" sz="2200" dirty="0" err="1" smtClean="0"/>
              <a:t>tốt</a:t>
            </a:r>
            <a:r>
              <a:rPr lang="en-US" sz="2200" dirty="0" smtClean="0"/>
              <a:t> </a:t>
            </a:r>
            <a:r>
              <a:rPr lang="en-US" sz="2200" dirty="0" err="1" smtClean="0"/>
              <a:t>khi</a:t>
            </a:r>
            <a:r>
              <a:rPr lang="en-US" sz="2200" dirty="0" smtClean="0"/>
              <a:t> </a:t>
            </a:r>
            <a:r>
              <a:rPr lang="en-US" sz="2200" dirty="0" err="1" smtClean="0"/>
              <a:t>học</a:t>
            </a:r>
            <a:r>
              <a:rPr lang="en-US" sz="2200" dirty="0" smtClean="0"/>
              <a:t> </a:t>
            </a:r>
            <a:r>
              <a:rPr lang="en-US" sz="2200" dirty="0" err="1" smtClean="0"/>
              <a:t>các</a:t>
            </a:r>
            <a:r>
              <a:rPr lang="en-US" sz="2200" dirty="0" smtClean="0"/>
              <a:t> </a:t>
            </a:r>
            <a:r>
              <a:rPr lang="en-US" sz="2200" dirty="0" err="1" smtClean="0"/>
              <a:t>thông</a:t>
            </a:r>
            <a:r>
              <a:rPr lang="en-US" sz="2200" dirty="0" smtClean="0"/>
              <a:t> tin </a:t>
            </a:r>
            <a:r>
              <a:rPr lang="en-US" sz="2200" dirty="0" err="1" smtClean="0"/>
              <a:t>không</a:t>
            </a:r>
            <a:r>
              <a:rPr lang="en-US" sz="2200" dirty="0" smtClean="0"/>
              <a:t> </a:t>
            </a:r>
            <a:r>
              <a:rPr lang="en-US" sz="2200" dirty="0" err="1" smtClean="0"/>
              <a:t>gian-thời</a:t>
            </a:r>
            <a:r>
              <a:rPr lang="en-US" sz="2200" dirty="0" smtClean="0"/>
              <a:t> </a:t>
            </a:r>
            <a:r>
              <a:rPr lang="en-US" sz="2200" dirty="0" err="1" smtClean="0"/>
              <a:t>gian</a:t>
            </a:r>
            <a:r>
              <a:rPr lang="en-US" sz="2200" dirty="0" smtClean="0"/>
              <a:t> </a:t>
            </a:r>
            <a:r>
              <a:rPr lang="en-US" sz="2200" dirty="0" err="1" smtClean="0"/>
              <a:t>từ</a:t>
            </a:r>
            <a:r>
              <a:rPr lang="en-US" sz="2200" dirty="0" smtClean="0"/>
              <a:t> </a:t>
            </a:r>
            <a:r>
              <a:rPr lang="en-US" sz="2200" dirty="0" err="1" smtClean="0"/>
              <a:t>một</a:t>
            </a:r>
            <a:r>
              <a:rPr lang="en-US" sz="2200" dirty="0" smtClean="0"/>
              <a:t> </a:t>
            </a:r>
            <a:r>
              <a:rPr lang="en-US" sz="2200" dirty="0" err="1" smtClean="0"/>
              <a:t>chuỗi</a:t>
            </a:r>
            <a:r>
              <a:rPr lang="en-US" sz="2200" dirty="0" smtClean="0"/>
              <a:t> </a:t>
            </a:r>
            <a:r>
              <a:rPr lang="en-US" sz="2200" dirty="0" err="1" smtClean="0"/>
              <a:t>các</a:t>
            </a:r>
            <a:r>
              <a:rPr lang="en-US" sz="2200" dirty="0" smtClean="0"/>
              <a:t> </a:t>
            </a:r>
            <a:r>
              <a:rPr lang="en-US" sz="2200" dirty="0" err="1" smtClean="0"/>
              <a:t>khung</a:t>
            </a:r>
            <a:r>
              <a:rPr lang="en-US" sz="2200" dirty="0" smtClean="0"/>
              <a:t> </a:t>
            </a:r>
            <a:r>
              <a:rPr lang="en-US" sz="2200" dirty="0" err="1" smtClean="0"/>
              <a:t>hình</a:t>
            </a:r>
            <a:r>
              <a:rPr lang="en-US" sz="2200" dirty="0" smtClean="0"/>
              <a:t>, chi </a:t>
            </a:r>
            <a:r>
              <a:rPr lang="en-US" sz="2200" dirty="0" err="1" smtClean="0"/>
              <a:t>phí</a:t>
            </a:r>
            <a:r>
              <a:rPr lang="en-US" sz="2200" dirty="0" smtClean="0"/>
              <a:t> </a:t>
            </a:r>
            <a:r>
              <a:rPr lang="en-US" sz="2200" dirty="0" err="1" smtClean="0"/>
              <a:t>tính</a:t>
            </a:r>
            <a:r>
              <a:rPr lang="en-US" sz="2200" dirty="0" smtClean="0"/>
              <a:t> </a:t>
            </a:r>
            <a:r>
              <a:rPr lang="en-US" sz="2200" dirty="0" err="1" smtClean="0"/>
              <a:t>toán</a:t>
            </a:r>
            <a:r>
              <a:rPr lang="en-US" sz="2200" dirty="0" smtClean="0"/>
              <a:t> </a:t>
            </a:r>
            <a:r>
              <a:rPr lang="en-US" sz="2200" dirty="0" err="1" smtClean="0"/>
              <a:t>lớn</a:t>
            </a:r>
            <a:r>
              <a:rPr lang="en-US" sz="2200" dirty="0" smtClean="0"/>
              <a:t>.</a:t>
            </a:r>
          </a:p>
          <a:p>
            <a:pPr marL="0" indent="0" algn="just">
              <a:buNone/>
            </a:pPr>
            <a:r>
              <a:rPr lang="en-US" sz="2200" b="1" dirty="0"/>
              <a:t> </a:t>
            </a:r>
            <a:r>
              <a:rPr lang="en-US" sz="2200" b="1" dirty="0" smtClean="0"/>
              <a:t> - TSM </a:t>
            </a:r>
            <a:r>
              <a:rPr lang="en-US" sz="2200" b="1" dirty="0" err="1" smtClean="0"/>
              <a:t>được</a:t>
            </a:r>
            <a:r>
              <a:rPr lang="en-US" sz="2200" b="1" dirty="0" smtClean="0"/>
              <a:t> </a:t>
            </a:r>
            <a:r>
              <a:rPr lang="en-US" sz="2200" b="1" dirty="0" err="1" smtClean="0"/>
              <a:t>đề</a:t>
            </a:r>
            <a:r>
              <a:rPr lang="en-US" sz="2200" b="1" dirty="0" smtClean="0"/>
              <a:t> </a:t>
            </a:r>
            <a:r>
              <a:rPr lang="en-US" sz="2200" b="1" dirty="0" err="1" smtClean="0"/>
              <a:t>xuất</a:t>
            </a:r>
            <a:r>
              <a:rPr lang="en-US" sz="2200" b="1" dirty="0" smtClean="0"/>
              <a:t> </a:t>
            </a:r>
            <a:r>
              <a:rPr lang="en-US" sz="2200" b="1" dirty="0" err="1" smtClean="0"/>
              <a:t>vừa</a:t>
            </a:r>
            <a:r>
              <a:rPr lang="en-US" sz="2200" b="1" dirty="0" smtClean="0"/>
              <a:t> </a:t>
            </a:r>
            <a:r>
              <a:rPr lang="en-US" sz="2200" b="1" dirty="0" err="1" smtClean="0"/>
              <a:t>có</a:t>
            </a:r>
            <a:r>
              <a:rPr lang="en-US" sz="2200" b="1" dirty="0" smtClean="0"/>
              <a:t> </a:t>
            </a:r>
            <a:r>
              <a:rPr lang="en-US" sz="2200" b="1" dirty="0" err="1" smtClean="0"/>
              <a:t>thể</a:t>
            </a:r>
            <a:r>
              <a:rPr lang="en-US" sz="2200" b="1" dirty="0" smtClean="0"/>
              <a:t> </a:t>
            </a:r>
            <a:r>
              <a:rPr lang="en-US" sz="2200" b="1" dirty="0" err="1" smtClean="0"/>
              <a:t>đạt</a:t>
            </a:r>
            <a:r>
              <a:rPr lang="en-US" sz="2200" b="1" dirty="0" smtClean="0"/>
              <a:t> </a:t>
            </a:r>
            <a:r>
              <a:rPr lang="en-US" sz="2200" b="1" dirty="0" err="1" smtClean="0"/>
              <a:t>được</a:t>
            </a:r>
            <a:r>
              <a:rPr lang="en-US" sz="2200" b="1" dirty="0" smtClean="0"/>
              <a:t> </a:t>
            </a:r>
            <a:r>
              <a:rPr lang="en-US" sz="2200" b="1" dirty="0" err="1" smtClean="0"/>
              <a:t>hiệu</a:t>
            </a:r>
            <a:r>
              <a:rPr lang="en-US" sz="2200" b="1" dirty="0" smtClean="0"/>
              <a:t> </a:t>
            </a:r>
            <a:r>
              <a:rPr lang="en-US" sz="2200" b="1" dirty="0" err="1" smtClean="0"/>
              <a:t>suất</a:t>
            </a:r>
            <a:r>
              <a:rPr lang="en-US" sz="2200" b="1" dirty="0" smtClean="0"/>
              <a:t> </a:t>
            </a:r>
            <a:r>
              <a:rPr lang="en-US" sz="2200" b="1" dirty="0" err="1" smtClean="0"/>
              <a:t>như</a:t>
            </a:r>
            <a:r>
              <a:rPr lang="en-US" sz="2200" b="1" dirty="0" smtClean="0"/>
              <a:t> </a:t>
            </a:r>
            <a:r>
              <a:rPr lang="en-US" sz="2200" b="1" dirty="0" err="1" smtClean="0"/>
              <a:t>mạng</a:t>
            </a:r>
            <a:r>
              <a:rPr lang="en-US" sz="2200" b="1" dirty="0" smtClean="0"/>
              <a:t> 3D CNN </a:t>
            </a:r>
            <a:r>
              <a:rPr lang="en-US" sz="2200" b="1" dirty="0" err="1" smtClean="0"/>
              <a:t>và</a:t>
            </a:r>
            <a:r>
              <a:rPr lang="en-US" sz="2200" b="1" dirty="0" smtClean="0"/>
              <a:t> </a:t>
            </a:r>
            <a:r>
              <a:rPr lang="en-US" sz="2200" b="1" dirty="0" err="1" smtClean="0"/>
              <a:t>vừa</a:t>
            </a:r>
            <a:r>
              <a:rPr lang="en-US" sz="2200" b="1" dirty="0" smtClean="0"/>
              <a:t> </a:t>
            </a:r>
            <a:r>
              <a:rPr lang="en-US" sz="2200" b="1" dirty="0" err="1" smtClean="0"/>
              <a:t>có</a:t>
            </a:r>
            <a:r>
              <a:rPr lang="en-US" sz="2200" b="1" dirty="0" smtClean="0"/>
              <a:t> </a:t>
            </a:r>
            <a:r>
              <a:rPr lang="en-US" sz="2200" b="1" dirty="0" err="1" smtClean="0"/>
              <a:t>tốc</a:t>
            </a:r>
            <a:r>
              <a:rPr lang="en-US" sz="2200" b="1" dirty="0" smtClean="0"/>
              <a:t> </a:t>
            </a:r>
            <a:r>
              <a:rPr lang="en-US" sz="2200" b="1" dirty="0" err="1" smtClean="0"/>
              <a:t>độ</a:t>
            </a:r>
            <a:r>
              <a:rPr lang="en-US" sz="2200" b="1" dirty="0" smtClean="0"/>
              <a:t> </a:t>
            </a:r>
            <a:r>
              <a:rPr lang="en-US" sz="2200" b="1" dirty="0" err="1" smtClean="0"/>
              <a:t>tính</a:t>
            </a:r>
            <a:r>
              <a:rPr lang="en-US" sz="2200" b="1" dirty="0" smtClean="0"/>
              <a:t> </a:t>
            </a:r>
            <a:r>
              <a:rPr lang="en-US" sz="2200" b="1" dirty="0" err="1" smtClean="0"/>
              <a:t>toán</a:t>
            </a:r>
            <a:r>
              <a:rPr lang="en-US" sz="2200" b="1" dirty="0" smtClean="0"/>
              <a:t> </a:t>
            </a:r>
            <a:r>
              <a:rPr lang="en-US" sz="2200" b="1" dirty="0" err="1" smtClean="0"/>
              <a:t>như</a:t>
            </a:r>
            <a:r>
              <a:rPr lang="en-US" sz="2200" b="1" dirty="0" smtClean="0"/>
              <a:t> </a:t>
            </a:r>
            <a:r>
              <a:rPr lang="en-US" sz="2200" b="1" dirty="0" err="1" smtClean="0"/>
              <a:t>mạng</a:t>
            </a:r>
            <a:r>
              <a:rPr lang="en-US" sz="2200" b="1" dirty="0" smtClean="0"/>
              <a:t> 2D CNN.</a:t>
            </a:r>
            <a:endParaRPr lang="en-US" sz="2200" b="1" dirty="0"/>
          </a:p>
        </p:txBody>
      </p:sp>
    </p:spTree>
    <p:extLst>
      <p:ext uri="{BB962C8B-B14F-4D97-AF65-F5344CB8AC3E}">
        <p14:creationId xmlns:p14="http://schemas.microsoft.com/office/powerpoint/2010/main" val="3727616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3.Các </a:t>
            </a:r>
            <a:r>
              <a:rPr lang="en-US" dirty="0" err="1" smtClean="0"/>
              <a:t>thuật</a:t>
            </a:r>
            <a:r>
              <a:rPr lang="en-US" dirty="0" smtClean="0"/>
              <a:t> </a:t>
            </a:r>
            <a:r>
              <a:rPr lang="en-US" dirty="0" err="1" smtClean="0"/>
              <a:t>toán</a:t>
            </a:r>
            <a:r>
              <a:rPr lang="en-US" dirty="0" smtClean="0"/>
              <a:t> </a:t>
            </a:r>
            <a:r>
              <a:rPr lang="en-US" dirty="0" err="1" smtClean="0"/>
              <a:t>đề</a:t>
            </a:r>
            <a:r>
              <a:rPr lang="en-US" dirty="0" smtClean="0"/>
              <a:t> </a:t>
            </a:r>
            <a:r>
              <a:rPr lang="en-US" dirty="0" err="1" smtClean="0"/>
              <a:t>xuất</a:t>
            </a:r>
            <a:endParaRPr lang="en-US" dirty="0"/>
          </a:p>
        </p:txBody>
      </p:sp>
      <p:sp>
        <p:nvSpPr>
          <p:cNvPr id="6" name="Rectangle 5"/>
          <p:cNvSpPr/>
          <p:nvPr/>
        </p:nvSpPr>
        <p:spPr>
          <a:xfrm>
            <a:off x="1097280" y="1898988"/>
            <a:ext cx="10058400" cy="430887"/>
          </a:xfrm>
          <a:prstGeom prst="rect">
            <a:avLst/>
          </a:prstGeom>
        </p:spPr>
        <p:txBody>
          <a:bodyPr wrap="square">
            <a:spAutoFit/>
          </a:bodyPr>
          <a:lstStyle/>
          <a:p>
            <a:r>
              <a:rPr lang="en-US" sz="2200" dirty="0" smtClean="0"/>
              <a:t>Thao </a:t>
            </a:r>
            <a:r>
              <a:rPr lang="en-US" sz="2200" dirty="0" err="1" smtClean="0"/>
              <a:t>tác</a:t>
            </a:r>
            <a:r>
              <a:rPr lang="en-US" sz="2200" dirty="0" smtClean="0"/>
              <a:t> </a:t>
            </a:r>
            <a:r>
              <a:rPr lang="en-US" sz="2200" dirty="0" err="1" smtClean="0"/>
              <a:t>dịch</a:t>
            </a:r>
            <a:r>
              <a:rPr lang="en-US" sz="2200" dirty="0" smtClean="0"/>
              <a:t> </a:t>
            </a:r>
            <a:r>
              <a:rPr lang="en-US" sz="2200" dirty="0" err="1" smtClean="0"/>
              <a:t>chuyển</a:t>
            </a:r>
            <a:r>
              <a:rPr lang="en-US" sz="2200" dirty="0" smtClean="0"/>
              <a:t> (shift) </a:t>
            </a:r>
            <a:r>
              <a:rPr lang="en-US" sz="2200" dirty="0" err="1" smtClean="0"/>
              <a:t>các</a:t>
            </a:r>
            <a:r>
              <a:rPr lang="en-US" sz="2200" dirty="0" smtClean="0"/>
              <a:t> </a:t>
            </a:r>
            <a:r>
              <a:rPr lang="en-US" sz="2200" dirty="0" err="1" smtClean="0"/>
              <a:t>đặc</a:t>
            </a:r>
            <a:r>
              <a:rPr lang="en-US" sz="2200" dirty="0" smtClean="0"/>
              <a:t> </a:t>
            </a:r>
            <a:r>
              <a:rPr lang="en-US" sz="2200" dirty="0" err="1" smtClean="0"/>
              <a:t>trưng</a:t>
            </a:r>
            <a:r>
              <a:rPr lang="en-US" sz="2200" dirty="0" smtClean="0"/>
              <a:t> </a:t>
            </a:r>
            <a:r>
              <a:rPr lang="en-US" sz="2200" dirty="0" err="1" smtClean="0"/>
              <a:t>theo</a:t>
            </a:r>
            <a:r>
              <a:rPr lang="en-US" sz="2200" dirty="0" smtClean="0"/>
              <a:t> </a:t>
            </a:r>
            <a:r>
              <a:rPr lang="en-US" sz="2200" dirty="0" err="1" smtClean="0"/>
              <a:t>chiều</a:t>
            </a:r>
            <a:r>
              <a:rPr lang="en-US" sz="2200" dirty="0" smtClean="0"/>
              <a:t> </a:t>
            </a:r>
            <a:r>
              <a:rPr lang="en-US" sz="2200" dirty="0" err="1" smtClean="0"/>
              <a:t>thời</a:t>
            </a:r>
            <a:r>
              <a:rPr lang="en-US" sz="2200" dirty="0" smtClean="0"/>
              <a:t> </a:t>
            </a:r>
            <a:r>
              <a:rPr lang="en-US" sz="2200" dirty="0" err="1" smtClean="0"/>
              <a:t>gian</a:t>
            </a:r>
            <a:endParaRPr lang="en-US" sz="22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4108" y="2863128"/>
            <a:ext cx="6691256" cy="2655544"/>
          </a:xfrm>
        </p:spPr>
      </p:pic>
    </p:spTree>
    <p:extLst>
      <p:ext uri="{BB962C8B-B14F-4D97-AF65-F5344CB8AC3E}">
        <p14:creationId xmlns:p14="http://schemas.microsoft.com/office/powerpoint/2010/main" val="10868928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3.Các </a:t>
            </a:r>
            <a:r>
              <a:rPr lang="en-US" dirty="0" err="1" smtClean="0"/>
              <a:t>thuật</a:t>
            </a:r>
            <a:r>
              <a:rPr lang="en-US" dirty="0" smtClean="0"/>
              <a:t> </a:t>
            </a:r>
            <a:r>
              <a:rPr lang="en-US" dirty="0" err="1" smtClean="0"/>
              <a:t>toán</a:t>
            </a:r>
            <a:r>
              <a:rPr lang="en-US" dirty="0" smtClean="0"/>
              <a:t> </a:t>
            </a:r>
            <a:r>
              <a:rPr lang="en-US" dirty="0" err="1" smtClean="0"/>
              <a:t>đề</a:t>
            </a:r>
            <a:r>
              <a:rPr lang="en-US" dirty="0" smtClean="0"/>
              <a:t> </a:t>
            </a:r>
            <a:r>
              <a:rPr lang="en-US" dirty="0" err="1" smtClean="0"/>
              <a:t>xuất</a:t>
            </a:r>
            <a:r>
              <a:rPr lang="en-US" dirty="0" smtClean="0"/>
              <a:t> </a:t>
            </a:r>
            <a:endParaRPr lang="en-US" dirty="0"/>
          </a:p>
        </p:txBody>
      </p:sp>
      <p:sp>
        <p:nvSpPr>
          <p:cNvPr id="3" name="Content Placeholder 2"/>
          <p:cNvSpPr>
            <a:spLocks noGrp="1"/>
          </p:cNvSpPr>
          <p:nvPr>
            <p:ph idx="1"/>
          </p:nvPr>
        </p:nvSpPr>
        <p:spPr/>
        <p:txBody>
          <a:bodyPr/>
          <a:lstStyle/>
          <a:p>
            <a:r>
              <a:rPr lang="en-US" sz="2200" dirty="0" smtClean="0"/>
              <a:t>Hai </a:t>
            </a:r>
            <a:r>
              <a:rPr lang="en-US" sz="2200" dirty="0" err="1" smtClean="0"/>
              <a:t>cách</a:t>
            </a:r>
            <a:r>
              <a:rPr lang="en-US" sz="2200" dirty="0" smtClean="0"/>
              <a:t> </a:t>
            </a:r>
            <a:r>
              <a:rPr lang="en-US" sz="2200" dirty="0" err="1" smtClean="0"/>
              <a:t>cài</a:t>
            </a:r>
            <a:r>
              <a:rPr lang="en-US" sz="2200" dirty="0" smtClean="0"/>
              <a:t> </a:t>
            </a:r>
            <a:r>
              <a:rPr lang="en-US" sz="2200" dirty="0" err="1" smtClean="0"/>
              <a:t>đặt</a:t>
            </a:r>
            <a:r>
              <a:rPr lang="en-US" sz="2200" dirty="0" smtClean="0"/>
              <a:t> module </a:t>
            </a:r>
            <a:r>
              <a:rPr lang="en-US" sz="2200" dirty="0" err="1" smtClean="0"/>
              <a:t>dịch</a:t>
            </a:r>
            <a:r>
              <a:rPr lang="en-US" sz="2200" dirty="0" smtClean="0"/>
              <a:t> </a:t>
            </a:r>
            <a:r>
              <a:rPr lang="en-US" sz="2200" dirty="0" err="1" smtClean="0"/>
              <a:t>chuyển</a:t>
            </a:r>
            <a:r>
              <a:rPr lang="en-US" sz="2200" dirty="0" smtClean="0"/>
              <a:t> </a:t>
            </a:r>
            <a:r>
              <a:rPr lang="en-US" sz="2200" dirty="0" err="1" smtClean="0"/>
              <a:t>thời</a:t>
            </a:r>
            <a:r>
              <a:rPr lang="en-US" sz="2200" dirty="0" smtClean="0"/>
              <a:t> </a:t>
            </a:r>
            <a:r>
              <a:rPr lang="en-US" sz="2200" dirty="0" err="1" smtClean="0"/>
              <a:t>gian</a:t>
            </a:r>
            <a:endParaRPr lang="en-US" sz="2200" dirty="0" smtClean="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9730" y="2886075"/>
            <a:ext cx="3924300" cy="2286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4083" y="2700005"/>
            <a:ext cx="4040372" cy="2658140"/>
          </a:xfrm>
          <a:prstGeom prst="rect">
            <a:avLst/>
          </a:prstGeom>
        </p:spPr>
      </p:pic>
    </p:spTree>
    <p:extLst>
      <p:ext uri="{BB962C8B-B14F-4D97-AF65-F5344CB8AC3E}">
        <p14:creationId xmlns:p14="http://schemas.microsoft.com/office/powerpoint/2010/main" val="20324738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3.Các </a:t>
            </a:r>
            <a:r>
              <a:rPr lang="en-US" dirty="0" err="1" smtClean="0"/>
              <a:t>thuật</a:t>
            </a:r>
            <a:r>
              <a:rPr lang="en-US" dirty="0" smtClean="0"/>
              <a:t> </a:t>
            </a:r>
            <a:r>
              <a:rPr lang="en-US" dirty="0" err="1" smtClean="0"/>
              <a:t>toán</a:t>
            </a:r>
            <a:r>
              <a:rPr lang="en-US" dirty="0" smtClean="0"/>
              <a:t> </a:t>
            </a:r>
            <a:r>
              <a:rPr lang="en-US" dirty="0" err="1" smtClean="0"/>
              <a:t>đề</a:t>
            </a:r>
            <a:r>
              <a:rPr lang="en-US" dirty="0" smtClean="0"/>
              <a:t> </a:t>
            </a:r>
            <a:r>
              <a:rPr lang="en-US" dirty="0" err="1" smtClean="0"/>
              <a:t>xuất</a:t>
            </a:r>
            <a:endParaRPr lang="en-US" dirty="0"/>
          </a:p>
        </p:txBody>
      </p:sp>
      <p:sp>
        <p:nvSpPr>
          <p:cNvPr id="10" name="Rectangle 9"/>
          <p:cNvSpPr/>
          <p:nvPr/>
        </p:nvSpPr>
        <p:spPr>
          <a:xfrm>
            <a:off x="1243013" y="1944300"/>
            <a:ext cx="9912667" cy="707886"/>
          </a:xfrm>
          <a:prstGeom prst="rect">
            <a:avLst/>
          </a:prstGeom>
        </p:spPr>
        <p:txBody>
          <a:bodyPr wrap="square">
            <a:spAutoFit/>
          </a:bodyPr>
          <a:lstStyle/>
          <a:p>
            <a:r>
              <a:rPr lang="en-US" sz="2200" dirty="0" err="1" smtClean="0"/>
              <a:t>Mô</a:t>
            </a:r>
            <a:r>
              <a:rPr lang="en-US" sz="2200" dirty="0" smtClean="0"/>
              <a:t> </a:t>
            </a:r>
            <a:r>
              <a:rPr lang="en-US" sz="2200" dirty="0" err="1" smtClean="0"/>
              <a:t>hình</a:t>
            </a:r>
            <a:r>
              <a:rPr lang="en-US" sz="2200" dirty="0" smtClean="0"/>
              <a:t> TSM </a:t>
            </a:r>
            <a:r>
              <a:rPr lang="en-US" sz="2200" dirty="0" err="1" smtClean="0"/>
              <a:t>cho</a:t>
            </a:r>
            <a:r>
              <a:rPr lang="en-US" sz="2200" dirty="0" smtClean="0"/>
              <a:t> video</a:t>
            </a:r>
          </a:p>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7500" y="2791616"/>
            <a:ext cx="8443692" cy="2552400"/>
          </a:xfrm>
        </p:spPr>
      </p:pic>
    </p:spTree>
    <p:extLst>
      <p:ext uri="{BB962C8B-B14F-4D97-AF65-F5344CB8AC3E}">
        <p14:creationId xmlns:p14="http://schemas.microsoft.com/office/powerpoint/2010/main" val="15281626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4.Thử </a:t>
            </a:r>
            <a:r>
              <a:rPr lang="en-US" dirty="0" err="1" smtClean="0"/>
              <a:t>nghiệm</a:t>
            </a:r>
            <a:r>
              <a:rPr lang="en-US" dirty="0" smtClean="0"/>
              <a:t> </a:t>
            </a:r>
            <a:r>
              <a:rPr lang="en-US" dirty="0" err="1" smtClean="0"/>
              <a:t>và</a:t>
            </a:r>
            <a:r>
              <a:rPr lang="en-US" dirty="0" smtClean="0"/>
              <a:t> </a:t>
            </a:r>
            <a:r>
              <a:rPr lang="en-US" dirty="0" err="1" smtClean="0"/>
              <a:t>kết</a:t>
            </a:r>
            <a:r>
              <a:rPr lang="en-US" dirty="0" smtClean="0"/>
              <a:t> </a:t>
            </a:r>
            <a:r>
              <a:rPr lang="en-US" dirty="0" err="1" smtClean="0"/>
              <a:t>quả</a:t>
            </a:r>
            <a:endParaRPr lang="en-US" dirty="0"/>
          </a:p>
        </p:txBody>
      </p:sp>
      <p:sp>
        <p:nvSpPr>
          <p:cNvPr id="3" name="Content Placeholder 2"/>
          <p:cNvSpPr>
            <a:spLocks noGrp="1"/>
          </p:cNvSpPr>
          <p:nvPr>
            <p:ph idx="1"/>
          </p:nvPr>
        </p:nvSpPr>
        <p:spPr/>
        <p:txBody>
          <a:bodyPr>
            <a:normAutofit/>
          </a:bodyPr>
          <a:lstStyle/>
          <a:p>
            <a:pPr algn="just"/>
            <a:r>
              <a:rPr lang="en-US" sz="2400" b="1" dirty="0" err="1" smtClean="0"/>
              <a:t>Dữ</a:t>
            </a:r>
            <a:r>
              <a:rPr lang="en-US" sz="2400" b="1" dirty="0" smtClean="0"/>
              <a:t> </a:t>
            </a:r>
            <a:r>
              <a:rPr lang="en-US" sz="2400" b="1" dirty="0" err="1" smtClean="0"/>
              <a:t>liệu</a:t>
            </a:r>
            <a:r>
              <a:rPr lang="en-US" sz="2400" b="1" dirty="0" smtClean="0"/>
              <a:t> </a:t>
            </a:r>
            <a:r>
              <a:rPr lang="en-US" sz="2400" b="1" dirty="0" err="1" smtClean="0"/>
              <a:t>và</a:t>
            </a:r>
            <a:r>
              <a:rPr lang="en-US" sz="2400" b="1" dirty="0" smtClean="0"/>
              <a:t> </a:t>
            </a:r>
            <a:r>
              <a:rPr lang="en-US" sz="2400" b="1" dirty="0" err="1" smtClean="0"/>
              <a:t>độ</a:t>
            </a:r>
            <a:r>
              <a:rPr lang="en-US" sz="2400" b="1" dirty="0" smtClean="0"/>
              <a:t> </a:t>
            </a:r>
            <a:r>
              <a:rPr lang="en-US" sz="2400" b="1" dirty="0" err="1" smtClean="0"/>
              <a:t>đo</a:t>
            </a:r>
            <a:r>
              <a:rPr lang="en-US" sz="2400" b="1" dirty="0" smtClean="0"/>
              <a:t> </a:t>
            </a:r>
            <a:r>
              <a:rPr lang="en-US" sz="2400" b="1" dirty="0" err="1" smtClean="0"/>
              <a:t>đánh</a:t>
            </a:r>
            <a:r>
              <a:rPr lang="en-US" sz="2400" b="1" dirty="0" smtClean="0"/>
              <a:t> </a:t>
            </a:r>
            <a:r>
              <a:rPr lang="en-US" sz="2400" b="1" dirty="0" err="1" smtClean="0"/>
              <a:t>giá</a:t>
            </a:r>
            <a:r>
              <a:rPr lang="en-US" sz="2400" b="1" dirty="0" smtClean="0"/>
              <a:t>.</a:t>
            </a:r>
          </a:p>
          <a:p>
            <a:pPr algn="just"/>
            <a:r>
              <a:rPr lang="en-US" sz="2200" dirty="0" smtClean="0"/>
              <a:t>- Jester </a:t>
            </a:r>
            <a:r>
              <a:rPr lang="en-US" sz="2200" dirty="0" err="1" smtClean="0"/>
              <a:t>là</a:t>
            </a:r>
            <a:r>
              <a:rPr lang="en-US" sz="2200" dirty="0" smtClean="0"/>
              <a:t> </a:t>
            </a:r>
            <a:r>
              <a:rPr lang="en-US" sz="2200" dirty="0" err="1" smtClean="0"/>
              <a:t>tập</a:t>
            </a:r>
            <a:r>
              <a:rPr lang="en-US" sz="2200" dirty="0" smtClean="0"/>
              <a:t> </a:t>
            </a:r>
            <a:r>
              <a:rPr lang="en-US" sz="2200" dirty="0" err="1" smtClean="0"/>
              <a:t>dữ</a:t>
            </a:r>
            <a:r>
              <a:rPr lang="en-US" sz="2200" dirty="0" smtClean="0"/>
              <a:t> </a:t>
            </a:r>
            <a:r>
              <a:rPr lang="en-US" sz="2200" dirty="0" err="1" smtClean="0"/>
              <a:t>liệu</a:t>
            </a:r>
            <a:r>
              <a:rPr lang="en-US" sz="2200" dirty="0" smtClean="0"/>
              <a:t> </a:t>
            </a:r>
            <a:r>
              <a:rPr lang="en-US" sz="2200" dirty="0" err="1" smtClean="0"/>
              <a:t>lớn</a:t>
            </a:r>
            <a:r>
              <a:rPr lang="en-US" sz="2200" dirty="0" smtClean="0"/>
              <a:t> </a:t>
            </a:r>
            <a:r>
              <a:rPr lang="en-US" sz="2200" dirty="0" err="1" smtClean="0"/>
              <a:t>gồm</a:t>
            </a:r>
            <a:r>
              <a:rPr lang="en-US" sz="2200" dirty="0" smtClean="0"/>
              <a:t> 27 </a:t>
            </a:r>
            <a:r>
              <a:rPr lang="en-US" sz="2200" dirty="0" err="1" smtClean="0"/>
              <a:t>cử</a:t>
            </a:r>
            <a:r>
              <a:rPr lang="en-US" sz="2200" dirty="0" smtClean="0"/>
              <a:t> </a:t>
            </a:r>
            <a:r>
              <a:rPr lang="en-US" sz="2200" dirty="0" err="1" smtClean="0"/>
              <a:t>chỉ</a:t>
            </a:r>
            <a:r>
              <a:rPr lang="en-US" sz="2200" dirty="0" smtClean="0"/>
              <a:t> </a:t>
            </a:r>
            <a:r>
              <a:rPr lang="en-US" sz="2200" dirty="0" err="1" smtClean="0"/>
              <a:t>bàn</a:t>
            </a:r>
            <a:r>
              <a:rPr lang="en-US" sz="2200" dirty="0" smtClean="0"/>
              <a:t> </a:t>
            </a:r>
            <a:r>
              <a:rPr lang="en-US" sz="2200" dirty="0" err="1" smtClean="0"/>
              <a:t>tay</a:t>
            </a:r>
            <a:r>
              <a:rPr lang="en-US" sz="2200" dirty="0" smtClean="0"/>
              <a:t> </a:t>
            </a:r>
            <a:r>
              <a:rPr lang="en-US" sz="2200" dirty="0" err="1" smtClean="0"/>
              <a:t>được</a:t>
            </a:r>
            <a:r>
              <a:rPr lang="en-US" sz="2200" dirty="0" smtClean="0"/>
              <a:t> quay </a:t>
            </a:r>
            <a:r>
              <a:rPr lang="en-US" sz="2200" dirty="0" err="1" smtClean="0"/>
              <a:t>bởi</a:t>
            </a:r>
            <a:r>
              <a:rPr lang="en-US" sz="2200" dirty="0" smtClean="0"/>
              <a:t> 1376 </a:t>
            </a:r>
            <a:r>
              <a:rPr lang="en-US" sz="2200" dirty="0" err="1" smtClean="0"/>
              <a:t>người</a:t>
            </a:r>
            <a:r>
              <a:rPr lang="en-US" sz="2200" dirty="0" smtClean="0"/>
              <a:t> </a:t>
            </a:r>
            <a:r>
              <a:rPr lang="en-US" sz="2200" dirty="0" err="1" smtClean="0"/>
              <a:t>bằng</a:t>
            </a:r>
            <a:r>
              <a:rPr lang="en-US" sz="2200" dirty="0" smtClean="0"/>
              <a:t> </a:t>
            </a:r>
            <a:r>
              <a:rPr lang="en-US" sz="2200" dirty="0" err="1" smtClean="0"/>
              <a:t>máy</a:t>
            </a:r>
            <a:r>
              <a:rPr lang="en-US" sz="2200" dirty="0" smtClean="0"/>
              <a:t> </a:t>
            </a:r>
            <a:r>
              <a:rPr lang="en-US" sz="2200" dirty="0" err="1" smtClean="0"/>
              <a:t>ảnh</a:t>
            </a:r>
            <a:r>
              <a:rPr lang="en-US" sz="2200" dirty="0" smtClean="0"/>
              <a:t> </a:t>
            </a:r>
            <a:r>
              <a:rPr lang="en-US" sz="2200" dirty="0" err="1" smtClean="0"/>
              <a:t>hoặc</a:t>
            </a:r>
            <a:r>
              <a:rPr lang="en-US" sz="2200" dirty="0" smtClean="0"/>
              <a:t> </a:t>
            </a:r>
            <a:r>
              <a:rPr lang="en-US" sz="2200" dirty="0" err="1" smtClean="0"/>
              <a:t>điện</a:t>
            </a:r>
            <a:r>
              <a:rPr lang="en-US" sz="2200" dirty="0" smtClean="0"/>
              <a:t> </a:t>
            </a:r>
            <a:r>
              <a:rPr lang="en-US" sz="2200" dirty="0" err="1" smtClean="0"/>
              <a:t>thoại</a:t>
            </a:r>
            <a:r>
              <a:rPr lang="en-US" sz="2200" dirty="0" smtClean="0"/>
              <a:t> </a:t>
            </a:r>
            <a:r>
              <a:rPr lang="en-US" sz="2200" dirty="0" err="1" smtClean="0"/>
              <a:t>trong</a:t>
            </a:r>
            <a:r>
              <a:rPr lang="en-US" sz="2200" dirty="0" smtClean="0"/>
              <a:t> </a:t>
            </a:r>
            <a:r>
              <a:rPr lang="en-US" sz="2200" dirty="0" err="1" smtClean="0"/>
              <a:t>điều</a:t>
            </a:r>
            <a:r>
              <a:rPr lang="en-US" sz="2200" dirty="0" smtClean="0"/>
              <a:t> </a:t>
            </a:r>
            <a:r>
              <a:rPr lang="en-US" sz="2200" dirty="0" err="1" smtClean="0"/>
              <a:t>kiện</a:t>
            </a:r>
            <a:r>
              <a:rPr lang="en-US" sz="2200" dirty="0" smtClean="0"/>
              <a:t> </a:t>
            </a:r>
            <a:r>
              <a:rPr lang="en-US" sz="2200" dirty="0" err="1" smtClean="0"/>
              <a:t>trong</a:t>
            </a:r>
            <a:r>
              <a:rPr lang="en-US" sz="2200" dirty="0" smtClean="0"/>
              <a:t> </a:t>
            </a:r>
            <a:r>
              <a:rPr lang="en-US" sz="2200" dirty="0" err="1" smtClean="0"/>
              <a:t>phòng</a:t>
            </a:r>
            <a:r>
              <a:rPr lang="en-US" sz="2200" dirty="0" smtClean="0"/>
              <a:t>. </a:t>
            </a:r>
          </a:p>
          <a:p>
            <a:pPr algn="just"/>
            <a:r>
              <a:rPr lang="en-US" sz="2200" dirty="0" smtClean="0"/>
              <a:t>- </a:t>
            </a:r>
            <a:r>
              <a:rPr lang="en-US" sz="2200" dirty="0" err="1" smtClean="0"/>
              <a:t>Bộ</a:t>
            </a:r>
            <a:r>
              <a:rPr lang="en-US" sz="2200" dirty="0" smtClean="0"/>
              <a:t> </a:t>
            </a:r>
            <a:r>
              <a:rPr lang="en-US" sz="2200" dirty="0" err="1" smtClean="0"/>
              <a:t>dữ</a:t>
            </a:r>
            <a:r>
              <a:rPr lang="en-US" sz="2200" dirty="0" smtClean="0"/>
              <a:t> </a:t>
            </a:r>
            <a:r>
              <a:rPr lang="en-US" sz="2200" dirty="0" err="1" smtClean="0"/>
              <a:t>liệu</a:t>
            </a:r>
            <a:r>
              <a:rPr lang="en-US" sz="2200" dirty="0" smtClean="0"/>
              <a:t> </a:t>
            </a:r>
            <a:r>
              <a:rPr lang="en-US" sz="2200" dirty="0" err="1" smtClean="0"/>
              <a:t>chứa</a:t>
            </a:r>
            <a:r>
              <a:rPr lang="en-US" sz="2200" dirty="0" smtClean="0"/>
              <a:t> </a:t>
            </a:r>
            <a:r>
              <a:rPr lang="en-US" sz="2200" dirty="0" err="1" smtClean="0"/>
              <a:t>tổng</a:t>
            </a:r>
            <a:r>
              <a:rPr lang="en-US" sz="2200" dirty="0" smtClean="0"/>
              <a:t> </a:t>
            </a:r>
            <a:r>
              <a:rPr lang="en-US" sz="2200" dirty="0" err="1" smtClean="0"/>
              <a:t>cộng</a:t>
            </a:r>
            <a:r>
              <a:rPr lang="en-US" sz="2200" dirty="0" smtClean="0"/>
              <a:t> 148092 videos </a:t>
            </a:r>
            <a:r>
              <a:rPr lang="en-US" sz="2200" dirty="0" err="1" smtClean="0"/>
              <a:t>được</a:t>
            </a:r>
            <a:r>
              <a:rPr lang="en-US" sz="2200" dirty="0" smtClean="0"/>
              <a:t> </a:t>
            </a:r>
            <a:r>
              <a:rPr lang="en-US" sz="2200" dirty="0" err="1" smtClean="0"/>
              <a:t>đặt</a:t>
            </a:r>
            <a:r>
              <a:rPr lang="en-US" sz="2200" dirty="0" smtClean="0"/>
              <a:t> </a:t>
            </a:r>
            <a:r>
              <a:rPr lang="en-US" sz="2200" dirty="0" err="1" smtClean="0"/>
              <a:t>trong</a:t>
            </a:r>
            <a:r>
              <a:rPr lang="en-US" sz="2200" dirty="0" smtClean="0"/>
              <a:t> </a:t>
            </a:r>
            <a:r>
              <a:rPr lang="en-US" sz="2200" dirty="0" err="1" smtClean="0"/>
              <a:t>các</a:t>
            </a:r>
            <a:r>
              <a:rPr lang="en-US" sz="2200" dirty="0" smtClean="0"/>
              <a:t> </a:t>
            </a:r>
            <a:r>
              <a:rPr lang="en-US" sz="2200" dirty="0" err="1" smtClean="0"/>
              <a:t>thư</a:t>
            </a:r>
            <a:r>
              <a:rPr lang="en-US" sz="2200" dirty="0" smtClean="0"/>
              <a:t> </a:t>
            </a:r>
            <a:r>
              <a:rPr lang="en-US" sz="2200" dirty="0" err="1" smtClean="0"/>
              <a:t>mục</a:t>
            </a:r>
            <a:r>
              <a:rPr lang="en-US" sz="2200" dirty="0" smtClean="0"/>
              <a:t>, </a:t>
            </a:r>
            <a:r>
              <a:rPr lang="en-US" sz="2200" dirty="0" err="1" smtClean="0"/>
              <a:t>số</a:t>
            </a:r>
            <a:r>
              <a:rPr lang="en-US" sz="2200" dirty="0" smtClean="0"/>
              <a:t> </a:t>
            </a:r>
            <a:r>
              <a:rPr lang="en-US" sz="2200" dirty="0" err="1" smtClean="0"/>
              <a:t>lượng</a:t>
            </a:r>
            <a:r>
              <a:rPr lang="en-US" sz="2200" dirty="0" smtClean="0"/>
              <a:t> </a:t>
            </a:r>
            <a:r>
              <a:rPr lang="en-US" sz="2200" dirty="0" err="1" smtClean="0"/>
              <a:t>ảnh</a:t>
            </a:r>
            <a:r>
              <a:rPr lang="en-US" sz="2200" dirty="0" smtClean="0"/>
              <a:t> </a:t>
            </a:r>
            <a:r>
              <a:rPr lang="en-US" sz="2200" dirty="0" err="1" smtClean="0"/>
              <a:t>phụ</a:t>
            </a:r>
            <a:r>
              <a:rPr lang="en-US" sz="2200" dirty="0" smtClean="0"/>
              <a:t> </a:t>
            </a:r>
            <a:r>
              <a:rPr lang="en-US" sz="2200" dirty="0" err="1" smtClean="0"/>
              <a:t>thuộc</a:t>
            </a:r>
            <a:r>
              <a:rPr lang="en-US" sz="2200" dirty="0" smtClean="0"/>
              <a:t> </a:t>
            </a:r>
            <a:r>
              <a:rPr lang="en-US" sz="2200" dirty="0" err="1" smtClean="0"/>
              <a:t>vào</a:t>
            </a:r>
            <a:r>
              <a:rPr lang="en-US" sz="2200" dirty="0" smtClean="0"/>
              <a:t> </a:t>
            </a:r>
            <a:r>
              <a:rPr lang="en-US" sz="2200" dirty="0" err="1" smtClean="0"/>
              <a:t>độ</a:t>
            </a:r>
            <a:r>
              <a:rPr lang="en-US" sz="2200" dirty="0" smtClean="0"/>
              <a:t> </a:t>
            </a:r>
            <a:r>
              <a:rPr lang="en-US" sz="2200" dirty="0" err="1" smtClean="0"/>
              <a:t>dài</a:t>
            </a:r>
            <a:r>
              <a:rPr lang="en-US" sz="2200" dirty="0" smtClean="0"/>
              <a:t> video.</a:t>
            </a:r>
          </a:p>
          <a:p>
            <a:pPr algn="just"/>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43388279"/>
              </p:ext>
            </p:extLst>
          </p:nvPr>
        </p:nvGraphicFramePr>
        <p:xfrm>
          <a:off x="3572540" y="4024588"/>
          <a:ext cx="3838353" cy="2269883"/>
        </p:xfrm>
        <a:graphic>
          <a:graphicData uri="http://schemas.openxmlformats.org/drawingml/2006/table">
            <a:tbl>
              <a:tblPr>
                <a:tableStyleId>{5C22544A-7EE6-4342-B048-85BDC9FD1C3A}</a:tableStyleId>
              </a:tblPr>
              <a:tblGrid>
                <a:gridCol w="2263344">
                  <a:extLst>
                    <a:ext uri="{9D8B030D-6E8A-4147-A177-3AD203B41FA5}">
                      <a16:colId xmlns:a16="http://schemas.microsoft.com/office/drawing/2014/main" val="2459971318"/>
                    </a:ext>
                  </a:extLst>
                </a:gridCol>
                <a:gridCol w="1575009">
                  <a:extLst>
                    <a:ext uri="{9D8B030D-6E8A-4147-A177-3AD203B41FA5}">
                      <a16:colId xmlns:a16="http://schemas.microsoft.com/office/drawing/2014/main" val="3257098011"/>
                    </a:ext>
                  </a:extLst>
                </a:gridCol>
              </a:tblGrid>
              <a:tr h="324269">
                <a:tc gridSpan="2">
                  <a:txBody>
                    <a:bodyPr/>
                    <a:lstStyle/>
                    <a:p>
                      <a:pPr algn="ctr" fontAlgn="b"/>
                      <a:r>
                        <a:rPr lang="en-US" sz="1600" u="none" strike="noStrike" dirty="0">
                          <a:effectLst/>
                        </a:rPr>
                        <a:t>20BN-JESTER DATASET</a:t>
                      </a:r>
                      <a:endParaRPr lang="en-US" sz="1600" b="0" i="0" u="none" strike="noStrike" dirty="0">
                        <a:solidFill>
                          <a:srgbClr val="000000"/>
                        </a:solidFill>
                        <a:effectLst/>
                        <a:latin typeface="Calibri" panose="020F0502020204030204" pitchFamily="34" charset="0"/>
                      </a:endParaRPr>
                    </a:p>
                  </a:txBody>
                  <a:tcPr marL="7620" marR="7620" marT="7620" marB="0" anchor="b">
                    <a:solidFill>
                      <a:schemeClr val="bg2">
                        <a:lumMod val="75000"/>
                      </a:schemeClr>
                    </a:solidFill>
                  </a:tcPr>
                </a:tc>
                <a:tc hMerge="1">
                  <a:txBody>
                    <a:bodyPr/>
                    <a:lstStyle/>
                    <a:p>
                      <a:endParaRPr lang="en-US"/>
                    </a:p>
                  </a:txBody>
                  <a:tcPr/>
                </a:tc>
                <a:extLst>
                  <a:ext uri="{0D108BD9-81ED-4DB2-BD59-A6C34878D82A}">
                    <a16:rowId xmlns:a16="http://schemas.microsoft.com/office/drawing/2014/main" val="2769635581"/>
                  </a:ext>
                </a:extLst>
              </a:tr>
              <a:tr h="324269">
                <a:tc>
                  <a:txBody>
                    <a:bodyPr/>
                    <a:lstStyle/>
                    <a:p>
                      <a:pPr algn="l" fontAlgn="b"/>
                      <a:r>
                        <a:rPr lang="en-US" sz="1600" u="none" strike="noStrike" dirty="0">
                          <a:effectLst/>
                        </a:rPr>
                        <a:t>Total number of videos</a:t>
                      </a:r>
                      <a:endParaRPr lang="en-US" sz="16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tc>
                  <a:txBody>
                    <a:bodyPr/>
                    <a:lstStyle/>
                    <a:p>
                      <a:pPr algn="r" fontAlgn="b"/>
                      <a:r>
                        <a:rPr lang="en-US" sz="1600" u="none" strike="noStrike" dirty="0">
                          <a:effectLst/>
                        </a:rPr>
                        <a:t>38152</a:t>
                      </a:r>
                      <a:endParaRPr lang="en-US" sz="1600" b="0" i="0" u="none" strike="noStrike" dirty="0">
                        <a:solidFill>
                          <a:srgbClr val="000000"/>
                        </a:solidFill>
                        <a:effectLst/>
                        <a:latin typeface="Calibri" panose="020F0502020204030204" pitchFamily="34" charset="0"/>
                      </a:endParaRPr>
                    </a:p>
                  </a:txBody>
                  <a:tcPr marL="7620" marR="7620" marT="7620" marB="0" anchor="b">
                    <a:solidFill>
                      <a:schemeClr val="accent2">
                        <a:lumMod val="20000"/>
                        <a:lumOff val="80000"/>
                      </a:schemeClr>
                    </a:solidFill>
                  </a:tcPr>
                </a:tc>
                <a:extLst>
                  <a:ext uri="{0D108BD9-81ED-4DB2-BD59-A6C34878D82A}">
                    <a16:rowId xmlns:a16="http://schemas.microsoft.com/office/drawing/2014/main" val="1468492984"/>
                  </a:ext>
                </a:extLst>
              </a:tr>
              <a:tr h="324269">
                <a:tc>
                  <a:txBody>
                    <a:bodyPr/>
                    <a:lstStyle/>
                    <a:p>
                      <a:pPr algn="l" fontAlgn="b"/>
                      <a:r>
                        <a:rPr lang="en-US" sz="1600" u="none" strike="noStrike" dirty="0">
                          <a:effectLst/>
                        </a:rPr>
                        <a:t>Training set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30744</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2654436"/>
                  </a:ext>
                </a:extLst>
              </a:tr>
              <a:tr h="324269">
                <a:tc>
                  <a:txBody>
                    <a:bodyPr/>
                    <a:lstStyle/>
                    <a:p>
                      <a:pPr algn="l" fontAlgn="b"/>
                      <a:r>
                        <a:rPr lang="en-US" sz="1600" u="none" strike="noStrike" dirty="0">
                          <a:effectLst/>
                        </a:rPr>
                        <a:t>Validation set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3710</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53484111"/>
                  </a:ext>
                </a:extLst>
              </a:tr>
              <a:tr h="324269">
                <a:tc>
                  <a:txBody>
                    <a:bodyPr/>
                    <a:lstStyle/>
                    <a:p>
                      <a:pPr algn="l" fontAlgn="b"/>
                      <a:r>
                        <a:rPr lang="en-US" sz="1600" u="none" strike="noStrike" dirty="0">
                          <a:effectLst/>
                        </a:rPr>
                        <a:t>Test set</a:t>
                      </a:r>
                      <a:endParaRPr lang="en-US" sz="16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3698</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25101481"/>
                  </a:ext>
                </a:extLst>
              </a:tr>
              <a:tr h="324269">
                <a:tc>
                  <a:txBody>
                    <a:bodyPr/>
                    <a:lstStyle/>
                    <a:p>
                      <a:pPr algn="l" fontAlgn="b"/>
                      <a:r>
                        <a:rPr lang="en-US" sz="1600" u="none" strike="noStrike">
                          <a:effectLst/>
                        </a:rPr>
                        <a:t>Labels</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a:effectLst/>
                        </a:rPr>
                        <a:t>7</a:t>
                      </a:r>
                      <a:endParaRPr lang="en-US" sz="16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89821230"/>
                  </a:ext>
                </a:extLst>
              </a:tr>
              <a:tr h="324269">
                <a:tc>
                  <a:txBody>
                    <a:bodyPr/>
                    <a:lstStyle/>
                    <a:p>
                      <a:pPr algn="l" fontAlgn="b"/>
                      <a:r>
                        <a:rPr lang="en-US" sz="1600" u="none" strike="noStrike">
                          <a:effectLst/>
                        </a:rPr>
                        <a:t>Avg. duration of videos</a:t>
                      </a:r>
                      <a:endParaRPr lang="en-US" sz="16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600" u="none" strike="noStrike" dirty="0">
                          <a:effectLst/>
                        </a:rPr>
                        <a:t>3 sec</a:t>
                      </a:r>
                      <a:endParaRPr lang="en-US" sz="16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48543413"/>
                  </a:ext>
                </a:extLst>
              </a:tr>
            </a:tbl>
          </a:graphicData>
        </a:graphic>
      </p:graphicFrame>
    </p:spTree>
    <p:extLst>
      <p:ext uri="{BB962C8B-B14F-4D97-AF65-F5344CB8AC3E}">
        <p14:creationId xmlns:p14="http://schemas.microsoft.com/office/powerpoint/2010/main" val="1242732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4.Thử </a:t>
            </a:r>
            <a:r>
              <a:rPr lang="en-US" dirty="0" err="1" smtClean="0"/>
              <a:t>nghiệm</a:t>
            </a:r>
            <a:r>
              <a:rPr lang="en-US" dirty="0" smtClean="0"/>
              <a:t> </a:t>
            </a:r>
            <a:r>
              <a:rPr lang="en-US" dirty="0" err="1" smtClean="0"/>
              <a:t>và</a:t>
            </a:r>
            <a:r>
              <a:rPr lang="en-US" dirty="0" smtClean="0"/>
              <a:t> </a:t>
            </a:r>
            <a:r>
              <a:rPr lang="en-US" dirty="0" err="1" smtClean="0"/>
              <a:t>kết</a:t>
            </a:r>
            <a:r>
              <a:rPr lang="en-US" dirty="0" smtClean="0"/>
              <a:t> </a:t>
            </a:r>
            <a:r>
              <a:rPr lang="en-US" dirty="0" err="1" smtClean="0"/>
              <a:t>quả</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058400" cy="1101861"/>
              </a:xfrm>
            </p:spPr>
            <p:txBody>
              <a:bodyPr>
                <a:noAutofit/>
              </a:bodyPr>
              <a:lstStyle/>
              <a:p>
                <a:pPr algn="just"/>
                <a:r>
                  <a:rPr lang="en-US" sz="2200" dirty="0" err="1" smtClean="0"/>
                  <a:t>Sử</a:t>
                </a:r>
                <a:r>
                  <a:rPr lang="en-US" sz="2200" dirty="0" smtClean="0"/>
                  <a:t> </a:t>
                </a:r>
                <a:r>
                  <a:rPr lang="en-US" sz="2200" dirty="0" err="1" smtClean="0"/>
                  <a:t>dụng</a:t>
                </a:r>
                <a:r>
                  <a:rPr lang="en-US" sz="2200" dirty="0" smtClean="0"/>
                  <a:t> </a:t>
                </a:r>
                <a:r>
                  <a:rPr lang="en-US" sz="2200" dirty="0" err="1" smtClean="0"/>
                  <a:t>độ</a:t>
                </a:r>
                <a:r>
                  <a:rPr lang="en-US" sz="2200" dirty="0" smtClean="0"/>
                  <a:t> </a:t>
                </a:r>
                <a:r>
                  <a:rPr lang="en-US" sz="2200" dirty="0" err="1" smtClean="0"/>
                  <a:t>chính</a:t>
                </a:r>
                <a:r>
                  <a:rPr lang="en-US" sz="2200" dirty="0" smtClean="0"/>
                  <a:t> </a:t>
                </a:r>
                <a:r>
                  <a:rPr lang="en-US" sz="2200" dirty="0" err="1" smtClean="0"/>
                  <a:t>xác</a:t>
                </a:r>
                <a:r>
                  <a:rPr lang="en-US" sz="2200" dirty="0" smtClean="0"/>
                  <a:t> Accuracy </a:t>
                </a:r>
                <a:r>
                  <a:rPr lang="en-US" sz="2200" dirty="0" err="1" smtClean="0"/>
                  <a:t>làm</a:t>
                </a:r>
                <a:r>
                  <a:rPr lang="en-US" sz="2200" dirty="0" smtClean="0"/>
                  <a:t> </a:t>
                </a:r>
                <a:r>
                  <a:rPr lang="en-US" sz="2200" dirty="0" err="1" smtClean="0"/>
                  <a:t>độ</a:t>
                </a:r>
                <a:r>
                  <a:rPr lang="en-US" sz="2200" dirty="0" smtClean="0"/>
                  <a:t> </a:t>
                </a:r>
                <a:r>
                  <a:rPr lang="en-US" sz="2200" dirty="0" err="1" smtClean="0"/>
                  <a:t>đo</a:t>
                </a:r>
                <a:r>
                  <a:rPr lang="en-US" sz="2200" dirty="0" smtClean="0"/>
                  <a:t> </a:t>
                </a:r>
                <a:r>
                  <a:rPr lang="en-US" sz="2200" dirty="0" err="1" smtClean="0"/>
                  <a:t>cho</a:t>
                </a:r>
                <a:r>
                  <a:rPr lang="en-US" sz="2200" dirty="0" smtClean="0"/>
                  <a:t> </a:t>
                </a:r>
                <a:r>
                  <a:rPr lang="en-US" sz="2200" dirty="0" err="1" smtClean="0"/>
                  <a:t>kết</a:t>
                </a:r>
                <a:r>
                  <a:rPr lang="en-US" sz="2200" dirty="0" smtClean="0"/>
                  <a:t> </a:t>
                </a:r>
                <a:r>
                  <a:rPr lang="en-US" sz="2200" dirty="0" err="1" smtClean="0"/>
                  <a:t>quả</a:t>
                </a:r>
                <a:r>
                  <a:rPr lang="en-US" sz="2200" dirty="0" smtClean="0"/>
                  <a:t>. Accuracy </a:t>
                </a:r>
                <a:r>
                  <a:rPr lang="en-US" sz="2200" dirty="0" err="1" smtClean="0"/>
                  <a:t>được</a:t>
                </a:r>
                <a:r>
                  <a:rPr lang="en-US" sz="2200" dirty="0" smtClean="0"/>
                  <a:t> </a:t>
                </a:r>
                <a:r>
                  <a:rPr lang="en-US" sz="2200" dirty="0" err="1" smtClean="0"/>
                  <a:t>tính</a:t>
                </a:r>
                <a:r>
                  <a:rPr lang="en-US" sz="2200" dirty="0" smtClean="0"/>
                  <a:t> </a:t>
                </a:r>
                <a:r>
                  <a:rPr lang="en-US" sz="2200" dirty="0" err="1" smtClean="0"/>
                  <a:t>bằng</a:t>
                </a:r>
                <a:r>
                  <a:rPr lang="en-US" sz="2200" dirty="0" smtClean="0"/>
                  <a:t> </a:t>
                </a:r>
                <a:r>
                  <a:rPr lang="en-US" sz="2200" dirty="0" err="1" smtClean="0"/>
                  <a:t>công</a:t>
                </a:r>
                <a:r>
                  <a:rPr lang="en-US" sz="2200" dirty="0" smtClean="0"/>
                  <a:t> </a:t>
                </a:r>
                <a:r>
                  <a:rPr lang="en-US" sz="2200" dirty="0" err="1" smtClean="0"/>
                  <a:t>thức</a:t>
                </a:r>
                <a:r>
                  <a:rPr lang="en-US" sz="2200" dirty="0" smtClean="0"/>
                  <a:t>:</a:t>
                </a:r>
              </a:p>
              <a:p>
                <a:pPr marL="0" indent="0" algn="just">
                  <a:buNone/>
                </a:pPr>
                <a14:m>
                  <m:oMathPara xmlns:m="http://schemas.openxmlformats.org/officeDocument/2006/math">
                    <m:oMathParaPr>
                      <m:jc m:val="center"/>
                    </m:oMathParaPr>
                    <m:oMath xmlns:m="http://schemas.openxmlformats.org/officeDocument/2006/math">
                      <m:r>
                        <a:rPr lang="en-US" sz="2200" b="0" i="1" smtClean="0">
                          <a:latin typeface="Cambria Math" panose="02040503050406030204" pitchFamily="18" charset="0"/>
                        </a:rPr>
                        <m:t>𝐴𝑐𝑐𝑢𝑟𝑎𝑐𝑦</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𝐴</m:t>
                          </m:r>
                        </m:num>
                        <m:den>
                          <m:r>
                            <a:rPr lang="en-US" sz="2200" b="0" i="1" smtClean="0">
                              <a:latin typeface="Cambria Math" panose="02040503050406030204" pitchFamily="18" charset="0"/>
                            </a:rPr>
                            <m:t>𝐵</m:t>
                          </m:r>
                        </m:den>
                      </m:f>
                      <m:r>
                        <a:rPr lang="en-US" sz="2200" b="0" i="1" smtClean="0">
                          <a:latin typeface="Cambria Math" panose="02040503050406030204" pitchFamily="18" charset="0"/>
                        </a:rPr>
                        <m:t> </m:t>
                      </m:r>
                      <m:r>
                        <a:rPr lang="en-US" sz="2200" b="0" i="1" smtClean="0">
                          <a:latin typeface="Cambria Math" panose="02040503050406030204" pitchFamily="18" charset="0"/>
                        </a:rPr>
                        <m:t>𝑥</m:t>
                      </m:r>
                      <m:r>
                        <a:rPr lang="en-US" sz="2200" b="0" i="1" smtClean="0">
                          <a:latin typeface="Cambria Math" panose="02040503050406030204" pitchFamily="18" charset="0"/>
                        </a:rPr>
                        <m:t> 100 (%)</m:t>
                      </m:r>
                    </m:oMath>
                  </m:oMathPara>
                </a14:m>
                <a:endParaRPr lang="en-US" sz="2200" dirty="0" smtClean="0"/>
              </a:p>
              <a:p>
                <a:pPr marL="0" indent="0" algn="just">
                  <a:buNone/>
                </a:pPr>
                <a:endParaRPr lang="en-US" sz="2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1101861"/>
              </a:xfrm>
              <a:blipFill>
                <a:blip r:embed="rId3"/>
                <a:stretch>
                  <a:fillRect l="-788" t="-7182" r="-1697" b="-14365"/>
                </a:stretch>
              </a:blipFill>
            </p:spPr>
            <p:txBody>
              <a:bodyPr/>
              <a:lstStyle/>
              <a:p>
                <a:r>
                  <a:rPr lang="en-US">
                    <a:noFill/>
                  </a:rPr>
                  <a:t> </a:t>
                </a:r>
              </a:p>
            </p:txBody>
          </p:sp>
        </mc:Fallback>
      </mc:AlternateContent>
      <p:sp>
        <p:nvSpPr>
          <p:cNvPr id="4" name="TextBox 3"/>
          <p:cNvSpPr txBox="1"/>
          <p:nvPr/>
        </p:nvSpPr>
        <p:spPr>
          <a:xfrm>
            <a:off x="1097280" y="3410175"/>
            <a:ext cx="10058400" cy="1107996"/>
          </a:xfrm>
          <a:prstGeom prst="rect">
            <a:avLst/>
          </a:prstGeom>
          <a:noFill/>
        </p:spPr>
        <p:txBody>
          <a:bodyPr wrap="square" rtlCol="0">
            <a:spAutoFit/>
          </a:bodyPr>
          <a:lstStyle/>
          <a:p>
            <a:r>
              <a:rPr lang="en-US" sz="2200" dirty="0" err="1" smtClean="0"/>
              <a:t>Trong</a:t>
            </a:r>
            <a:r>
              <a:rPr lang="en-US" sz="2200" dirty="0" smtClean="0"/>
              <a:t> </a:t>
            </a:r>
            <a:r>
              <a:rPr lang="en-US" sz="2200" dirty="0" err="1" smtClean="0"/>
              <a:t>đó</a:t>
            </a:r>
            <a:r>
              <a:rPr lang="en-US" sz="2200" dirty="0" smtClean="0"/>
              <a:t>:</a:t>
            </a:r>
          </a:p>
          <a:p>
            <a:r>
              <a:rPr lang="en-US" sz="2200" dirty="0"/>
              <a:t>	</a:t>
            </a:r>
            <a:r>
              <a:rPr lang="en-US" sz="2200" dirty="0" smtClean="0"/>
              <a:t>A: </a:t>
            </a:r>
            <a:r>
              <a:rPr lang="en-US" sz="2200" dirty="0" err="1" smtClean="0"/>
              <a:t>số</a:t>
            </a:r>
            <a:r>
              <a:rPr lang="en-US" sz="2200" dirty="0" smtClean="0"/>
              <a:t> </a:t>
            </a:r>
            <a:r>
              <a:rPr lang="en-US" sz="2200" dirty="0" err="1" smtClean="0"/>
              <a:t>điểm</a:t>
            </a:r>
            <a:r>
              <a:rPr lang="en-US" sz="2200" dirty="0" smtClean="0"/>
              <a:t> </a:t>
            </a:r>
            <a:r>
              <a:rPr lang="en-US" sz="2200" dirty="0" err="1" smtClean="0"/>
              <a:t>dự</a:t>
            </a:r>
            <a:r>
              <a:rPr lang="en-US" sz="2200" dirty="0" smtClean="0"/>
              <a:t> </a:t>
            </a:r>
            <a:r>
              <a:rPr lang="en-US" sz="2200" dirty="0" err="1" smtClean="0"/>
              <a:t>đoán</a:t>
            </a:r>
            <a:r>
              <a:rPr lang="en-US" sz="2200" dirty="0" smtClean="0"/>
              <a:t> </a:t>
            </a:r>
            <a:r>
              <a:rPr lang="en-US" sz="2200" dirty="0" err="1" smtClean="0"/>
              <a:t>đúng</a:t>
            </a:r>
            <a:endParaRPr lang="en-US" sz="2200" dirty="0" smtClean="0"/>
          </a:p>
          <a:p>
            <a:r>
              <a:rPr lang="en-US" sz="2200" dirty="0"/>
              <a:t>	</a:t>
            </a:r>
            <a:r>
              <a:rPr lang="en-US" sz="2200" dirty="0" smtClean="0"/>
              <a:t>B: </a:t>
            </a:r>
            <a:r>
              <a:rPr lang="en-US" sz="2200" dirty="0" err="1" smtClean="0"/>
              <a:t>tổng</a:t>
            </a:r>
            <a:r>
              <a:rPr lang="en-US" sz="2200" dirty="0" smtClean="0"/>
              <a:t> </a:t>
            </a:r>
            <a:r>
              <a:rPr lang="en-US" sz="2200" dirty="0" err="1" smtClean="0"/>
              <a:t>số</a:t>
            </a:r>
            <a:r>
              <a:rPr lang="en-US" sz="2200" dirty="0" smtClean="0"/>
              <a:t> </a:t>
            </a:r>
            <a:r>
              <a:rPr lang="en-US" sz="2200" dirty="0" err="1" smtClean="0"/>
              <a:t>điểm</a:t>
            </a:r>
            <a:r>
              <a:rPr lang="en-US" sz="2200" dirty="0" smtClean="0"/>
              <a:t> </a:t>
            </a:r>
            <a:r>
              <a:rPr lang="en-US" sz="2200" dirty="0" err="1" smtClean="0"/>
              <a:t>trong</a:t>
            </a:r>
            <a:r>
              <a:rPr lang="en-US" sz="2200" dirty="0" smtClean="0"/>
              <a:t> </a:t>
            </a:r>
            <a:r>
              <a:rPr lang="en-US" sz="2200" dirty="0" err="1" smtClean="0"/>
              <a:t>tập</a:t>
            </a:r>
            <a:r>
              <a:rPr lang="en-US" sz="2200" dirty="0" smtClean="0"/>
              <a:t> </a:t>
            </a:r>
            <a:r>
              <a:rPr lang="en-US" sz="2200" dirty="0" err="1" smtClean="0"/>
              <a:t>kiểm</a:t>
            </a:r>
            <a:r>
              <a:rPr lang="en-US" sz="2200" dirty="0" smtClean="0"/>
              <a:t> </a:t>
            </a:r>
            <a:r>
              <a:rPr lang="en-US" sz="2200" dirty="0" err="1" smtClean="0"/>
              <a:t>thử</a:t>
            </a:r>
            <a:endParaRPr lang="en-US" sz="2200" dirty="0"/>
          </a:p>
        </p:txBody>
      </p:sp>
    </p:spTree>
    <p:extLst>
      <p:ext uri="{BB962C8B-B14F-4D97-AF65-F5344CB8AC3E}">
        <p14:creationId xmlns:p14="http://schemas.microsoft.com/office/powerpoint/2010/main" val="21558586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4.Thử </a:t>
            </a:r>
            <a:r>
              <a:rPr lang="en-US" dirty="0" err="1" smtClean="0"/>
              <a:t>nghiệm</a:t>
            </a:r>
            <a:r>
              <a:rPr lang="en-US" dirty="0" smtClean="0"/>
              <a:t> </a:t>
            </a:r>
            <a:r>
              <a:rPr lang="en-US" dirty="0" err="1" smtClean="0"/>
              <a:t>và</a:t>
            </a:r>
            <a:r>
              <a:rPr lang="en-US" dirty="0" smtClean="0"/>
              <a:t> </a:t>
            </a:r>
            <a:r>
              <a:rPr lang="en-US" dirty="0" err="1" smtClean="0"/>
              <a:t>kết</a:t>
            </a:r>
            <a:r>
              <a:rPr lang="en-US" dirty="0" smtClean="0"/>
              <a:t> </a:t>
            </a:r>
            <a:r>
              <a:rPr lang="en-US" dirty="0" err="1" smtClean="0"/>
              <a:t>quả</a:t>
            </a:r>
            <a:endParaRPr lang="en-US" dirty="0"/>
          </a:p>
        </p:txBody>
      </p:sp>
      <p:sp>
        <p:nvSpPr>
          <p:cNvPr id="3" name="Content Placeholder 2"/>
          <p:cNvSpPr>
            <a:spLocks noGrp="1"/>
          </p:cNvSpPr>
          <p:nvPr>
            <p:ph idx="1"/>
          </p:nvPr>
        </p:nvSpPr>
        <p:spPr/>
        <p:txBody>
          <a:bodyPr/>
          <a:lstStyle/>
          <a:p>
            <a:r>
              <a:rPr lang="en-US" sz="2400" b="1" dirty="0" err="1" smtClean="0"/>
              <a:t>Kết</a:t>
            </a:r>
            <a:r>
              <a:rPr lang="en-US" sz="2400" b="1" dirty="0" smtClean="0"/>
              <a:t> </a:t>
            </a:r>
            <a:r>
              <a:rPr lang="en-US" sz="2400" b="1" dirty="0" err="1" smtClean="0"/>
              <a:t>quả</a:t>
            </a:r>
            <a:r>
              <a:rPr lang="en-US" sz="2400" b="1" dirty="0" smtClean="0"/>
              <a:t> </a:t>
            </a:r>
            <a:r>
              <a:rPr lang="en-US" sz="2400" b="1" dirty="0" err="1" smtClean="0"/>
              <a:t>thử</a:t>
            </a:r>
            <a:r>
              <a:rPr lang="en-US" sz="2400" b="1" dirty="0" smtClean="0"/>
              <a:t> </a:t>
            </a:r>
            <a:r>
              <a:rPr lang="en-US" sz="2400" b="1" dirty="0" err="1" smtClean="0"/>
              <a:t>nghiệm</a:t>
            </a:r>
            <a:endParaRPr lang="en-US" b="1" dirty="0" smtClean="0"/>
          </a:p>
          <a:p>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491809007"/>
              </p:ext>
            </p:extLst>
          </p:nvPr>
        </p:nvGraphicFramePr>
        <p:xfrm>
          <a:off x="2355925" y="2509282"/>
          <a:ext cx="7368988" cy="3468185"/>
        </p:xfrm>
        <a:graphic>
          <a:graphicData uri="http://schemas.openxmlformats.org/drawingml/2006/table">
            <a:tbl>
              <a:tblPr>
                <a:tableStyleId>{5C22544A-7EE6-4342-B048-85BDC9FD1C3A}</a:tableStyleId>
              </a:tblPr>
              <a:tblGrid>
                <a:gridCol w="3632600">
                  <a:extLst>
                    <a:ext uri="{9D8B030D-6E8A-4147-A177-3AD203B41FA5}">
                      <a16:colId xmlns:a16="http://schemas.microsoft.com/office/drawing/2014/main" val="3701947432"/>
                    </a:ext>
                  </a:extLst>
                </a:gridCol>
                <a:gridCol w="1785163">
                  <a:extLst>
                    <a:ext uri="{9D8B030D-6E8A-4147-A177-3AD203B41FA5}">
                      <a16:colId xmlns:a16="http://schemas.microsoft.com/office/drawing/2014/main" val="2381212143"/>
                    </a:ext>
                  </a:extLst>
                </a:gridCol>
                <a:gridCol w="1951225">
                  <a:extLst>
                    <a:ext uri="{9D8B030D-6E8A-4147-A177-3AD203B41FA5}">
                      <a16:colId xmlns:a16="http://schemas.microsoft.com/office/drawing/2014/main" val="1290804561"/>
                    </a:ext>
                  </a:extLst>
                </a:gridCol>
              </a:tblGrid>
              <a:tr h="495455">
                <a:tc>
                  <a:txBody>
                    <a:bodyPr/>
                    <a:lstStyle/>
                    <a:p>
                      <a:pPr algn="l" fontAlgn="b"/>
                      <a:r>
                        <a:rPr lang="en-US" sz="1800" u="none" strike="noStrike" dirty="0" err="1">
                          <a:effectLst/>
                        </a:rPr>
                        <a:t>Mô</a:t>
                      </a:r>
                      <a:r>
                        <a:rPr lang="en-US" sz="1800" u="none" strike="noStrike" dirty="0">
                          <a:effectLst/>
                        </a:rPr>
                        <a:t> </a:t>
                      </a:r>
                      <a:r>
                        <a:rPr lang="en-US" sz="1800" u="none" strike="noStrike" dirty="0" err="1">
                          <a:effectLst/>
                        </a:rPr>
                        <a:t>hình</a:t>
                      </a:r>
                      <a:endParaRPr lang="en-US" sz="1800" b="0" i="0" u="none" strike="noStrike" dirty="0">
                        <a:solidFill>
                          <a:srgbClr val="000000"/>
                        </a:solidFill>
                        <a:effectLst/>
                        <a:latin typeface="Calibri" panose="020F0502020204030204" pitchFamily="34" charset="0"/>
                      </a:endParaRPr>
                    </a:p>
                  </a:txBody>
                  <a:tcPr marL="7620" marR="7620" marT="7620" marB="0" anchor="b">
                    <a:solidFill>
                      <a:schemeClr val="bg2">
                        <a:lumMod val="75000"/>
                      </a:schemeClr>
                    </a:solidFill>
                  </a:tcPr>
                </a:tc>
                <a:tc>
                  <a:txBody>
                    <a:bodyPr/>
                    <a:lstStyle/>
                    <a:p>
                      <a:pPr algn="l" fontAlgn="b"/>
                      <a:r>
                        <a:rPr lang="en-US" sz="1800" u="none" strike="noStrike" dirty="0" err="1">
                          <a:effectLst/>
                        </a:rPr>
                        <a:t>Độ</a:t>
                      </a:r>
                      <a:r>
                        <a:rPr lang="en-US" sz="1800" u="none" strike="noStrike" dirty="0">
                          <a:effectLst/>
                        </a:rPr>
                        <a:t> </a:t>
                      </a:r>
                      <a:r>
                        <a:rPr lang="en-US" sz="1800" u="none" strike="noStrike" dirty="0" err="1">
                          <a:effectLst/>
                        </a:rPr>
                        <a:t>chính</a:t>
                      </a:r>
                      <a:r>
                        <a:rPr lang="en-US" sz="1800" u="none" strike="noStrike" dirty="0">
                          <a:effectLst/>
                        </a:rPr>
                        <a:t> </a:t>
                      </a:r>
                      <a:r>
                        <a:rPr lang="en-US" sz="1800" u="none" strike="noStrike" dirty="0" err="1">
                          <a:effectLst/>
                        </a:rPr>
                        <a:t>xác</a:t>
                      </a:r>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7620" marR="7620" marT="7620" marB="0" anchor="b">
                    <a:solidFill>
                      <a:schemeClr val="bg2">
                        <a:lumMod val="75000"/>
                      </a:schemeClr>
                    </a:solidFill>
                  </a:tcPr>
                </a:tc>
                <a:tc>
                  <a:txBody>
                    <a:bodyPr/>
                    <a:lstStyle/>
                    <a:p>
                      <a:pPr algn="l" fontAlgn="b"/>
                      <a:r>
                        <a:rPr lang="en-US" sz="1800" u="none" strike="noStrike" dirty="0" err="1">
                          <a:effectLst/>
                        </a:rPr>
                        <a:t>Thời</a:t>
                      </a:r>
                      <a:r>
                        <a:rPr lang="en-US" sz="1800" u="none" strike="noStrike" dirty="0">
                          <a:effectLst/>
                        </a:rPr>
                        <a:t> </a:t>
                      </a:r>
                      <a:r>
                        <a:rPr lang="en-US" sz="1800" u="none" strike="noStrike" dirty="0" err="1">
                          <a:effectLst/>
                        </a:rPr>
                        <a:t>gian</a:t>
                      </a:r>
                      <a:r>
                        <a:rPr lang="en-US" sz="1800" u="none" strike="noStrike" dirty="0">
                          <a:effectLst/>
                        </a:rPr>
                        <a:t> </a:t>
                      </a:r>
                      <a:r>
                        <a:rPr lang="en-US" sz="1800" u="none" strike="noStrike" dirty="0" err="1">
                          <a:effectLst/>
                        </a:rPr>
                        <a:t>xử</a:t>
                      </a:r>
                      <a:r>
                        <a:rPr lang="en-US" sz="1800" u="none" strike="noStrike" dirty="0">
                          <a:effectLst/>
                        </a:rPr>
                        <a:t> </a:t>
                      </a:r>
                      <a:r>
                        <a:rPr lang="en-US" sz="1800" u="none" strike="noStrike" dirty="0" err="1">
                          <a:effectLst/>
                        </a:rPr>
                        <a:t>lý</a:t>
                      </a:r>
                      <a:r>
                        <a:rPr lang="en-US" sz="1800" u="none" strike="noStrike" dirty="0">
                          <a:effectLst/>
                        </a:rPr>
                        <a:t> (</a:t>
                      </a:r>
                      <a:r>
                        <a:rPr lang="en-US" sz="1800" u="none" strike="noStrike" dirty="0" err="1">
                          <a:effectLst/>
                        </a:rPr>
                        <a:t>ms</a:t>
                      </a:r>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7620" marR="7620" marT="7620" marB="0" anchor="b">
                    <a:solidFill>
                      <a:schemeClr val="bg2">
                        <a:lumMod val="75000"/>
                      </a:schemeClr>
                    </a:solidFill>
                  </a:tcPr>
                </a:tc>
                <a:extLst>
                  <a:ext uri="{0D108BD9-81ED-4DB2-BD59-A6C34878D82A}">
                    <a16:rowId xmlns:a16="http://schemas.microsoft.com/office/drawing/2014/main" val="4132079286"/>
                  </a:ext>
                </a:extLst>
              </a:tr>
              <a:tr h="495455">
                <a:tc>
                  <a:txBody>
                    <a:bodyPr/>
                    <a:lstStyle/>
                    <a:p>
                      <a:pPr algn="l" fontAlgn="b"/>
                      <a:r>
                        <a:rPr lang="pt-BR" sz="1800" u="none" strike="noStrike" dirty="0">
                          <a:effectLst/>
                        </a:rPr>
                        <a:t>TSM (ResNet-50 2 num segment)</a:t>
                      </a:r>
                      <a:endParaRPr lang="pt-BR"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81.86</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18.7</a:t>
                      </a:r>
                      <a:endParaRPr lang="en-US" sz="18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25810128"/>
                  </a:ext>
                </a:extLst>
              </a:tr>
              <a:tr h="495455">
                <a:tc>
                  <a:txBody>
                    <a:bodyPr/>
                    <a:lstStyle/>
                    <a:p>
                      <a:pPr algn="l" fontAlgn="b"/>
                      <a:r>
                        <a:rPr lang="en-US" sz="1800" u="none" strike="noStrike" dirty="0">
                          <a:effectLst/>
                        </a:rPr>
                        <a:t>3D </a:t>
                      </a:r>
                      <a:r>
                        <a:rPr lang="en-US" sz="1800" u="none" strike="noStrike" dirty="0" smtClean="0">
                          <a:effectLst/>
                        </a:rPr>
                        <a:t>ResNet-101</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smtClean="0">
                          <a:effectLst/>
                        </a:rPr>
                        <a:t>92.08</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smtClean="0">
                          <a:effectLst/>
                        </a:rPr>
                        <a:t>62.8</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4461319"/>
                  </a:ext>
                </a:extLst>
              </a:tr>
              <a:tr h="495455">
                <a:tc>
                  <a:txBody>
                    <a:bodyPr/>
                    <a:lstStyle/>
                    <a:p>
                      <a:pPr algn="l" fontAlgn="b"/>
                      <a:r>
                        <a:rPr lang="en-US" sz="1800" u="none" strike="noStrike" dirty="0">
                          <a:effectLst/>
                        </a:rPr>
                        <a:t>3D CNN + LSTM </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94.37</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90.2</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778377"/>
                  </a:ext>
                </a:extLst>
              </a:tr>
              <a:tr h="495455">
                <a:tc>
                  <a:txBody>
                    <a:bodyPr/>
                    <a:lstStyle/>
                    <a:p>
                      <a:pPr algn="l" fontAlgn="b"/>
                      <a:r>
                        <a:rPr lang="pt-BR" sz="1800" u="none" strike="noStrike" dirty="0">
                          <a:effectLst/>
                        </a:rPr>
                        <a:t>TSM (ResNet-50 4 num segment)</a:t>
                      </a:r>
                      <a:endParaRPr lang="pt-BR"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94.52</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29.3</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04952516"/>
                  </a:ext>
                </a:extLst>
              </a:tr>
              <a:tr h="495455">
                <a:tc>
                  <a:txBody>
                    <a:bodyPr/>
                    <a:lstStyle/>
                    <a:p>
                      <a:pPr algn="l" fontAlgn="b"/>
                      <a:r>
                        <a:rPr lang="pt-BR" sz="1800" u="none" strike="noStrike" dirty="0">
                          <a:effectLst/>
                        </a:rPr>
                        <a:t>TSM (ResNet-50 8 num segment)</a:t>
                      </a:r>
                      <a:endParaRPr lang="pt-BR"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96.18</a:t>
                      </a:r>
                      <a:endParaRPr lang="en-US"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46.5</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0366878"/>
                  </a:ext>
                </a:extLst>
              </a:tr>
              <a:tr h="495455">
                <a:tc>
                  <a:txBody>
                    <a:bodyPr/>
                    <a:lstStyle/>
                    <a:p>
                      <a:pPr algn="l" fontAlgn="b"/>
                      <a:r>
                        <a:rPr lang="pt-BR" sz="1800" u="none" strike="noStrike" dirty="0">
                          <a:effectLst/>
                        </a:rPr>
                        <a:t>TSM (ResNet-50 16 num segment)</a:t>
                      </a:r>
                      <a:endParaRPr lang="pt-BR" sz="18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a:effectLst/>
                        </a:rPr>
                        <a:t>96.59</a:t>
                      </a:r>
                      <a:endParaRPr lang="en-US" sz="18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800" u="none" strike="noStrike" dirty="0">
                          <a:effectLst/>
                        </a:rPr>
                        <a:t>86.1</a:t>
                      </a:r>
                      <a:endParaRPr lang="en-US" sz="18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55789054"/>
                  </a:ext>
                </a:extLst>
              </a:tr>
            </a:tbl>
          </a:graphicData>
        </a:graphic>
      </p:graphicFrame>
    </p:spTree>
    <p:extLst>
      <p:ext uri="{BB962C8B-B14F-4D97-AF65-F5344CB8AC3E}">
        <p14:creationId xmlns:p14="http://schemas.microsoft.com/office/powerpoint/2010/main" val="22398407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4.Thử </a:t>
            </a:r>
            <a:r>
              <a:rPr lang="en-US" dirty="0" err="1" smtClean="0"/>
              <a:t>nghiệm</a:t>
            </a:r>
            <a:r>
              <a:rPr lang="en-US" dirty="0" smtClean="0"/>
              <a:t> </a:t>
            </a:r>
            <a:r>
              <a:rPr lang="en-US" dirty="0" err="1" smtClean="0"/>
              <a:t>và</a:t>
            </a:r>
            <a:r>
              <a:rPr lang="en-US" dirty="0" smtClean="0"/>
              <a:t> </a:t>
            </a:r>
            <a:r>
              <a:rPr lang="en-US" dirty="0" err="1" smtClean="0"/>
              <a:t>kết</a:t>
            </a:r>
            <a:r>
              <a:rPr lang="en-US" dirty="0" smtClean="0"/>
              <a:t> </a:t>
            </a:r>
            <a:r>
              <a:rPr lang="en-US" dirty="0" err="1" smtClean="0"/>
              <a:t>quả</a:t>
            </a:r>
            <a:endParaRPr lang="en-US" dirty="0"/>
          </a:p>
        </p:txBody>
      </p:sp>
      <p:sp>
        <p:nvSpPr>
          <p:cNvPr id="3" name="Content Placeholder 2"/>
          <p:cNvSpPr>
            <a:spLocks noGrp="1"/>
          </p:cNvSpPr>
          <p:nvPr>
            <p:ph idx="1"/>
          </p:nvPr>
        </p:nvSpPr>
        <p:spPr/>
        <p:txBody>
          <a:bodyPr>
            <a:normAutofit/>
          </a:bodyPr>
          <a:lstStyle/>
          <a:p>
            <a:pPr algn="just"/>
            <a:r>
              <a:rPr lang="vi-VN" sz="2200" dirty="0">
                <a:latin typeface="Calibri" panose="020F0502020204030204" pitchFamily="34" charset="0"/>
                <a:cs typeface="Calibri" panose="020F0502020204030204" pitchFamily="34" charset="0"/>
              </a:rPr>
              <a:t>Các hành động bị nhận diện sai chủ yếu là do một số nguyên nhân: Điều kiện ánh </a:t>
            </a:r>
            <a:r>
              <a:rPr lang="vi-VN" sz="2200" dirty="0" smtClean="0">
                <a:latin typeface="Calibri" panose="020F0502020204030204" pitchFamily="34" charset="0"/>
                <a:cs typeface="Calibri" panose="020F0502020204030204" pitchFamily="34" charset="0"/>
              </a:rPr>
              <a:t>s</a:t>
            </a:r>
            <a:r>
              <a:rPr lang="en-US" sz="2200" dirty="0">
                <a:latin typeface="Calibri" panose="020F0502020204030204" pitchFamily="34" charset="0"/>
                <a:cs typeface="Calibri" panose="020F0502020204030204" pitchFamily="34" charset="0"/>
              </a:rPr>
              <a:t>á</a:t>
            </a:r>
            <a:r>
              <a:rPr lang="vi-VN" sz="2200" dirty="0" smtClean="0">
                <a:latin typeface="Calibri" panose="020F0502020204030204" pitchFamily="34" charset="0"/>
                <a:cs typeface="Calibri" panose="020F0502020204030204" pitchFamily="34" charset="0"/>
              </a:rPr>
              <a:t>ng</a:t>
            </a:r>
            <a:r>
              <a:rPr lang="vi-VN" sz="2200" dirty="0">
                <a:latin typeface="Calibri" panose="020F0502020204030204" pitchFamily="34" charset="0"/>
                <a:cs typeface="Calibri" panose="020F0502020204030204" pitchFamily="34" charset="0"/>
              </a:rPr>
              <a:t>, hành động được thực hiện quá nhanh khiến hình ảnh bị mờ, hình ảnh bị </a:t>
            </a:r>
            <a:r>
              <a:rPr lang="vi-VN" sz="2200" dirty="0" smtClean="0">
                <a:latin typeface="Calibri" panose="020F0502020204030204" pitchFamily="34" charset="0"/>
                <a:cs typeface="Calibri" panose="020F0502020204030204" pitchFamily="34" charset="0"/>
              </a:rPr>
              <a:t>lóa.</a:t>
            </a:r>
            <a:endParaRPr lang="en-US" sz="2200" dirty="0">
              <a:latin typeface="Calibri" panose="020F0502020204030204" pitchFamily="34" charset="0"/>
              <a:cs typeface="Calibri" panose="020F050202020403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237592" y="2832099"/>
            <a:ext cx="7648686" cy="1718385"/>
          </a:xfrm>
          <a:prstGeom prst="rect">
            <a:avLst/>
          </a:prstGeom>
        </p:spPr>
      </p:pic>
    </p:spTree>
    <p:extLst>
      <p:ext uri="{BB962C8B-B14F-4D97-AF65-F5344CB8AC3E}">
        <p14:creationId xmlns:p14="http://schemas.microsoft.com/office/powerpoint/2010/main" val="22665577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5.Hướng </a:t>
            </a:r>
            <a:r>
              <a:rPr lang="en-US" dirty="0" err="1" smtClean="0"/>
              <a:t>phát</a:t>
            </a:r>
            <a:r>
              <a:rPr lang="en-US" dirty="0" smtClean="0"/>
              <a:t> </a:t>
            </a:r>
            <a:r>
              <a:rPr lang="en-US" dirty="0" err="1" smtClean="0"/>
              <a:t>triển</a:t>
            </a:r>
            <a:r>
              <a:rPr lang="en-US" dirty="0" smtClean="0"/>
              <a:t> </a:t>
            </a:r>
            <a:r>
              <a:rPr lang="en-US" dirty="0" err="1" smtClean="0"/>
              <a:t>và</a:t>
            </a:r>
            <a:r>
              <a:rPr lang="en-US" dirty="0" smtClean="0"/>
              <a:t> demo </a:t>
            </a:r>
            <a:r>
              <a:rPr lang="en-US" dirty="0" err="1" smtClean="0"/>
              <a:t>sản</a:t>
            </a:r>
            <a:r>
              <a:rPr lang="en-US" dirty="0" smtClean="0"/>
              <a:t> </a:t>
            </a:r>
            <a:r>
              <a:rPr lang="en-US" dirty="0" err="1" smtClean="0"/>
              <a:t>phẩm</a:t>
            </a:r>
            <a:endParaRPr lang="en-US" dirty="0"/>
          </a:p>
        </p:txBody>
      </p:sp>
      <p:sp>
        <p:nvSpPr>
          <p:cNvPr id="3" name="Content Placeholder 2"/>
          <p:cNvSpPr>
            <a:spLocks noGrp="1"/>
          </p:cNvSpPr>
          <p:nvPr>
            <p:ph idx="1"/>
          </p:nvPr>
        </p:nvSpPr>
        <p:spPr/>
        <p:txBody>
          <a:bodyPr/>
          <a:lstStyle/>
          <a:p>
            <a:pPr algn="just"/>
            <a:r>
              <a:rPr lang="en-US" sz="2400" b="1" dirty="0" err="1" smtClean="0"/>
              <a:t>Hướng</a:t>
            </a:r>
            <a:r>
              <a:rPr lang="en-US" sz="2400" b="1" dirty="0" smtClean="0"/>
              <a:t> </a:t>
            </a:r>
            <a:r>
              <a:rPr lang="en-US" sz="2400" b="1" dirty="0" err="1" smtClean="0"/>
              <a:t>phát</a:t>
            </a:r>
            <a:r>
              <a:rPr lang="en-US" sz="2400" b="1" dirty="0" smtClean="0"/>
              <a:t> </a:t>
            </a:r>
            <a:r>
              <a:rPr lang="en-US" sz="2400" b="1" dirty="0" err="1" smtClean="0"/>
              <a:t>triển</a:t>
            </a:r>
            <a:r>
              <a:rPr lang="en-US" sz="2400" b="1" dirty="0" smtClean="0"/>
              <a:t> </a:t>
            </a:r>
            <a:r>
              <a:rPr lang="en-US" sz="2400" b="1" dirty="0" err="1" smtClean="0"/>
              <a:t>trong</a:t>
            </a:r>
            <a:r>
              <a:rPr lang="en-US" sz="2400" b="1" dirty="0" smtClean="0"/>
              <a:t> </a:t>
            </a:r>
            <a:r>
              <a:rPr lang="en-US" sz="2400" b="1" dirty="0" err="1" smtClean="0"/>
              <a:t>tương</a:t>
            </a:r>
            <a:r>
              <a:rPr lang="en-US" sz="2400" b="1" dirty="0" smtClean="0"/>
              <a:t> </a:t>
            </a:r>
            <a:r>
              <a:rPr lang="en-US" sz="2400" b="1" dirty="0" err="1" smtClean="0"/>
              <a:t>lai</a:t>
            </a:r>
            <a:r>
              <a:rPr lang="en-US" sz="2400" b="1" dirty="0" smtClean="0"/>
              <a:t>:</a:t>
            </a:r>
          </a:p>
          <a:p>
            <a:pPr algn="just"/>
            <a:r>
              <a:rPr lang="en-US" sz="2200" dirty="0" smtClean="0"/>
              <a:t>- </a:t>
            </a:r>
            <a:r>
              <a:rPr lang="en-US" sz="2200" dirty="0" err="1" smtClean="0"/>
              <a:t>Tìm</a:t>
            </a:r>
            <a:r>
              <a:rPr lang="en-US" sz="2200" dirty="0" smtClean="0"/>
              <a:t> </a:t>
            </a:r>
            <a:r>
              <a:rPr lang="en-US" sz="2200" dirty="0" err="1" smtClean="0"/>
              <a:t>giải</a:t>
            </a:r>
            <a:r>
              <a:rPr lang="en-US" sz="2200" dirty="0" smtClean="0"/>
              <a:t> </a:t>
            </a:r>
            <a:r>
              <a:rPr lang="en-US" sz="2200" dirty="0" err="1" smtClean="0"/>
              <a:t>pháp</a:t>
            </a:r>
            <a:r>
              <a:rPr lang="en-US" sz="2200" dirty="0" smtClean="0"/>
              <a:t> </a:t>
            </a:r>
            <a:r>
              <a:rPr lang="en-US" sz="2200" dirty="0" err="1" smtClean="0"/>
              <a:t>khắc</a:t>
            </a:r>
            <a:r>
              <a:rPr lang="en-US" sz="2200" dirty="0" smtClean="0"/>
              <a:t> </a:t>
            </a:r>
            <a:r>
              <a:rPr lang="en-US" sz="2200" dirty="0" err="1" smtClean="0"/>
              <a:t>phục</a:t>
            </a:r>
            <a:r>
              <a:rPr lang="en-US" sz="2200" dirty="0" smtClean="0"/>
              <a:t> </a:t>
            </a:r>
            <a:r>
              <a:rPr lang="en-US" sz="2200" dirty="0" err="1" smtClean="0"/>
              <a:t>các</a:t>
            </a:r>
            <a:r>
              <a:rPr lang="en-US" sz="2200" dirty="0" smtClean="0"/>
              <a:t> </a:t>
            </a:r>
            <a:r>
              <a:rPr lang="en-US" sz="2200" dirty="0" err="1" smtClean="0"/>
              <a:t>nguyên</a:t>
            </a:r>
            <a:r>
              <a:rPr lang="en-US" sz="2200" dirty="0" smtClean="0"/>
              <a:t> </a:t>
            </a:r>
            <a:r>
              <a:rPr lang="en-US" sz="2200" dirty="0" err="1" smtClean="0"/>
              <a:t>nhân</a:t>
            </a:r>
            <a:r>
              <a:rPr lang="en-US" sz="2200" dirty="0" smtClean="0"/>
              <a:t> </a:t>
            </a:r>
            <a:r>
              <a:rPr lang="en-US" sz="2200" dirty="0" err="1" smtClean="0"/>
              <a:t>gây</a:t>
            </a:r>
            <a:r>
              <a:rPr lang="en-US" sz="2200" dirty="0" smtClean="0"/>
              <a:t> </a:t>
            </a:r>
            <a:r>
              <a:rPr lang="en-US" sz="2200" dirty="0" err="1" smtClean="0"/>
              <a:t>ra</a:t>
            </a:r>
            <a:r>
              <a:rPr lang="en-US" sz="2200" dirty="0" smtClean="0"/>
              <a:t> </a:t>
            </a:r>
            <a:r>
              <a:rPr lang="en-US" sz="2200" dirty="0" err="1" smtClean="0"/>
              <a:t>nhận</a:t>
            </a:r>
            <a:r>
              <a:rPr lang="en-US" sz="2200" dirty="0" smtClean="0"/>
              <a:t> </a:t>
            </a:r>
            <a:r>
              <a:rPr lang="en-US" sz="2200" dirty="0" err="1" smtClean="0"/>
              <a:t>diện</a:t>
            </a:r>
            <a:r>
              <a:rPr lang="en-US" sz="2200" dirty="0" smtClean="0"/>
              <a:t> </a:t>
            </a:r>
            <a:r>
              <a:rPr lang="en-US" sz="2200" dirty="0" err="1" smtClean="0"/>
              <a:t>sai</a:t>
            </a:r>
            <a:r>
              <a:rPr lang="en-US" sz="2200" dirty="0" smtClean="0"/>
              <a:t> </a:t>
            </a:r>
            <a:r>
              <a:rPr lang="en-US" sz="2200" dirty="0" err="1" smtClean="0"/>
              <a:t>như</a:t>
            </a:r>
            <a:r>
              <a:rPr lang="en-US" sz="2200" dirty="0" smtClean="0"/>
              <a:t> </a:t>
            </a:r>
            <a:r>
              <a:rPr lang="en-US" sz="2200" dirty="0" err="1" smtClean="0"/>
              <a:t>ánh</a:t>
            </a:r>
            <a:r>
              <a:rPr lang="en-US" sz="2200" dirty="0" smtClean="0"/>
              <a:t> </a:t>
            </a:r>
            <a:r>
              <a:rPr lang="en-US" sz="2200" dirty="0" err="1" smtClean="0"/>
              <a:t>sáng</a:t>
            </a:r>
            <a:r>
              <a:rPr lang="en-US" sz="2200" dirty="0" smtClean="0"/>
              <a:t>, </a:t>
            </a:r>
            <a:r>
              <a:rPr lang="en-US" sz="2200" dirty="0" err="1" smtClean="0"/>
              <a:t>ngoại</a:t>
            </a:r>
            <a:r>
              <a:rPr lang="en-US" sz="2200" dirty="0" smtClean="0"/>
              <a:t> </a:t>
            </a:r>
            <a:r>
              <a:rPr lang="en-US" sz="2200" dirty="0" err="1" smtClean="0"/>
              <a:t>cảnh</a:t>
            </a:r>
            <a:r>
              <a:rPr lang="en-US" sz="2200" dirty="0" smtClean="0"/>
              <a:t>.</a:t>
            </a:r>
          </a:p>
          <a:p>
            <a:pPr algn="just"/>
            <a:r>
              <a:rPr lang="en-US" sz="2200" dirty="0" smtClean="0"/>
              <a:t>- </a:t>
            </a:r>
            <a:r>
              <a:rPr lang="en-US" sz="2200" dirty="0" err="1" smtClean="0"/>
              <a:t>Thực</a:t>
            </a:r>
            <a:r>
              <a:rPr lang="en-US" sz="2200" dirty="0" smtClean="0"/>
              <a:t> </a:t>
            </a:r>
            <a:r>
              <a:rPr lang="en-US" sz="2200" dirty="0" err="1" smtClean="0"/>
              <a:t>hiện</a:t>
            </a:r>
            <a:r>
              <a:rPr lang="en-US" sz="2200" dirty="0" smtClean="0"/>
              <a:t> </a:t>
            </a:r>
            <a:r>
              <a:rPr lang="en-US" sz="2200" dirty="0" err="1" smtClean="0"/>
              <a:t>một</a:t>
            </a:r>
            <a:r>
              <a:rPr lang="en-US" sz="2200" dirty="0" smtClean="0"/>
              <a:t> </a:t>
            </a:r>
            <a:r>
              <a:rPr lang="en-US" sz="2200" dirty="0" err="1" smtClean="0"/>
              <a:t>pha</a:t>
            </a:r>
            <a:r>
              <a:rPr lang="en-US" sz="2200" dirty="0"/>
              <a:t> </a:t>
            </a:r>
            <a:r>
              <a:rPr lang="en-US" sz="2200" dirty="0" err="1" smtClean="0"/>
              <a:t>phân</a:t>
            </a:r>
            <a:r>
              <a:rPr lang="en-US" sz="2200" dirty="0" smtClean="0"/>
              <a:t> </a:t>
            </a:r>
            <a:r>
              <a:rPr lang="en-US" sz="2200" dirty="0" err="1" smtClean="0"/>
              <a:t>vùng</a:t>
            </a:r>
            <a:r>
              <a:rPr lang="en-US" sz="2200" dirty="0" smtClean="0"/>
              <a:t> </a:t>
            </a:r>
            <a:r>
              <a:rPr lang="en-US" sz="2200" dirty="0" err="1" smtClean="0"/>
              <a:t>bàn</a:t>
            </a:r>
            <a:r>
              <a:rPr lang="en-US" sz="2200" dirty="0" smtClean="0"/>
              <a:t> </a:t>
            </a:r>
            <a:r>
              <a:rPr lang="en-US" sz="2200" dirty="0" err="1" smtClean="0"/>
              <a:t>tay</a:t>
            </a:r>
            <a:r>
              <a:rPr lang="en-US" sz="2200" dirty="0" smtClean="0"/>
              <a:t> </a:t>
            </a:r>
            <a:r>
              <a:rPr lang="en-US" sz="2200" dirty="0" err="1" smtClean="0"/>
              <a:t>trước</a:t>
            </a:r>
            <a:r>
              <a:rPr lang="en-US" sz="2200" dirty="0" smtClean="0"/>
              <a:t> </a:t>
            </a:r>
            <a:r>
              <a:rPr lang="en-US" sz="2200" dirty="0" err="1" smtClean="0"/>
              <a:t>khi</a:t>
            </a:r>
            <a:r>
              <a:rPr lang="en-US" sz="2200" dirty="0" smtClean="0"/>
              <a:t> </a:t>
            </a:r>
            <a:r>
              <a:rPr lang="en-US" sz="2200" dirty="0" err="1" smtClean="0"/>
              <a:t>đưa</a:t>
            </a:r>
            <a:r>
              <a:rPr lang="en-US" sz="2200" dirty="0" smtClean="0"/>
              <a:t> </a:t>
            </a:r>
            <a:r>
              <a:rPr lang="en-US" sz="2200" dirty="0" err="1" smtClean="0"/>
              <a:t>dữ</a:t>
            </a:r>
            <a:r>
              <a:rPr lang="en-US" sz="2200" dirty="0" smtClean="0"/>
              <a:t> </a:t>
            </a:r>
            <a:r>
              <a:rPr lang="en-US" sz="2200" dirty="0" err="1" smtClean="0"/>
              <a:t>liệu</a:t>
            </a:r>
            <a:r>
              <a:rPr lang="en-US" sz="2200" dirty="0" smtClean="0"/>
              <a:t> </a:t>
            </a:r>
            <a:r>
              <a:rPr lang="en-US" sz="2200" dirty="0" err="1" smtClean="0"/>
              <a:t>vào</a:t>
            </a:r>
            <a:r>
              <a:rPr lang="en-US" sz="2200" dirty="0" smtClean="0"/>
              <a:t> </a:t>
            </a:r>
            <a:r>
              <a:rPr lang="en-US" sz="2200" dirty="0" err="1" smtClean="0"/>
              <a:t>mô</a:t>
            </a:r>
            <a:r>
              <a:rPr lang="en-US" sz="2200" dirty="0" smtClean="0"/>
              <a:t> </a:t>
            </a:r>
            <a:r>
              <a:rPr lang="en-US" sz="2200" dirty="0" err="1" smtClean="0"/>
              <a:t>hình</a:t>
            </a:r>
            <a:r>
              <a:rPr lang="en-US" sz="2200" dirty="0" smtClean="0"/>
              <a:t> </a:t>
            </a:r>
            <a:r>
              <a:rPr lang="en-US" sz="2200" dirty="0" err="1" smtClean="0"/>
              <a:t>mạng</a:t>
            </a:r>
            <a:r>
              <a:rPr lang="en-US" sz="2200" dirty="0" smtClean="0"/>
              <a:t>.</a:t>
            </a:r>
          </a:p>
          <a:p>
            <a:pPr algn="just"/>
            <a:r>
              <a:rPr lang="en-US" sz="2200" dirty="0" smtClean="0"/>
              <a:t>- </a:t>
            </a:r>
            <a:r>
              <a:rPr lang="en-US" sz="2200" dirty="0" err="1" smtClean="0"/>
              <a:t>Kết</a:t>
            </a:r>
            <a:r>
              <a:rPr lang="en-US" sz="2200" dirty="0" smtClean="0"/>
              <a:t> </a:t>
            </a:r>
            <a:r>
              <a:rPr lang="en-US" sz="2200" dirty="0" err="1" smtClean="0"/>
              <a:t>hợp</a:t>
            </a:r>
            <a:r>
              <a:rPr lang="en-US" sz="2200" dirty="0" smtClean="0"/>
              <a:t> </a:t>
            </a:r>
            <a:r>
              <a:rPr lang="en-US" sz="2200" dirty="0" err="1" smtClean="0"/>
              <a:t>thêm</a:t>
            </a:r>
            <a:r>
              <a:rPr lang="en-US" sz="2200" dirty="0" smtClean="0"/>
              <a:t> </a:t>
            </a:r>
            <a:r>
              <a:rPr lang="en-US" sz="2200" dirty="0" err="1" smtClean="0"/>
              <a:t>với</a:t>
            </a:r>
            <a:r>
              <a:rPr lang="en-US" sz="2200" dirty="0" smtClean="0"/>
              <a:t> </a:t>
            </a:r>
            <a:r>
              <a:rPr lang="en-US" sz="2200" dirty="0" err="1" smtClean="0"/>
              <a:t>dữ</a:t>
            </a:r>
            <a:r>
              <a:rPr lang="en-US" sz="2200" dirty="0" smtClean="0"/>
              <a:t> </a:t>
            </a:r>
            <a:r>
              <a:rPr lang="en-US" sz="2200" dirty="0" err="1" smtClean="0"/>
              <a:t>liệu</a:t>
            </a:r>
            <a:r>
              <a:rPr lang="en-US" sz="2200" dirty="0" smtClean="0"/>
              <a:t> </a:t>
            </a:r>
            <a:r>
              <a:rPr lang="en-US" sz="2200" dirty="0" err="1" smtClean="0"/>
              <a:t>luồng</a:t>
            </a:r>
            <a:r>
              <a:rPr lang="en-US" sz="2200" dirty="0" smtClean="0"/>
              <a:t> </a:t>
            </a:r>
            <a:r>
              <a:rPr lang="en-US" sz="2200" dirty="0" err="1" smtClean="0"/>
              <a:t>quang</a:t>
            </a:r>
            <a:r>
              <a:rPr lang="en-US" sz="2200" dirty="0" smtClean="0"/>
              <a:t> </a:t>
            </a:r>
            <a:r>
              <a:rPr lang="en-US" sz="2200" dirty="0" err="1" smtClean="0"/>
              <a:t>học</a:t>
            </a:r>
            <a:r>
              <a:rPr lang="en-US" sz="2200" dirty="0" smtClean="0"/>
              <a:t>.</a:t>
            </a:r>
          </a:p>
          <a:p>
            <a:pPr algn="just"/>
            <a:r>
              <a:rPr lang="en-US" sz="2200" dirty="0" smtClean="0"/>
              <a:t>- </a:t>
            </a:r>
            <a:r>
              <a:rPr lang="en-US" sz="2200" dirty="0" err="1" smtClean="0"/>
              <a:t>Nghiên</a:t>
            </a:r>
            <a:r>
              <a:rPr lang="en-US" sz="2200" dirty="0" smtClean="0"/>
              <a:t> </a:t>
            </a:r>
            <a:r>
              <a:rPr lang="en-US" sz="2200" dirty="0" err="1" smtClean="0"/>
              <a:t>cứu</a:t>
            </a:r>
            <a:r>
              <a:rPr lang="en-US" sz="2200" dirty="0" smtClean="0"/>
              <a:t> </a:t>
            </a:r>
            <a:r>
              <a:rPr lang="en-US" sz="2200" dirty="0" err="1" smtClean="0"/>
              <a:t>tìm</a:t>
            </a:r>
            <a:r>
              <a:rPr lang="en-US" sz="2200" dirty="0" smtClean="0"/>
              <a:t> </a:t>
            </a:r>
            <a:r>
              <a:rPr lang="en-US" sz="2200" dirty="0" err="1" smtClean="0"/>
              <a:t>hiểu</a:t>
            </a:r>
            <a:r>
              <a:rPr lang="en-US" sz="2200" dirty="0" smtClean="0"/>
              <a:t> </a:t>
            </a:r>
            <a:r>
              <a:rPr lang="en-US" sz="2200" dirty="0" err="1" smtClean="0"/>
              <a:t>một</a:t>
            </a:r>
            <a:r>
              <a:rPr lang="en-US" sz="2200" dirty="0" smtClean="0"/>
              <a:t> </a:t>
            </a:r>
            <a:r>
              <a:rPr lang="en-US" sz="2200" dirty="0" err="1" smtClean="0"/>
              <a:t>số</a:t>
            </a:r>
            <a:r>
              <a:rPr lang="en-US" sz="2200" dirty="0" smtClean="0"/>
              <a:t> </a:t>
            </a:r>
            <a:r>
              <a:rPr lang="en-US" sz="2200" dirty="0" err="1" smtClean="0"/>
              <a:t>thuật</a:t>
            </a:r>
            <a:r>
              <a:rPr lang="en-US" sz="2200" dirty="0" smtClean="0"/>
              <a:t> </a:t>
            </a:r>
            <a:r>
              <a:rPr lang="en-US" sz="2200" dirty="0" err="1" smtClean="0"/>
              <a:t>toán</a:t>
            </a:r>
            <a:r>
              <a:rPr lang="en-US" sz="2200" dirty="0" smtClean="0"/>
              <a:t>, </a:t>
            </a:r>
            <a:r>
              <a:rPr lang="en-US" sz="2200" dirty="0" err="1" smtClean="0"/>
              <a:t>mô</a:t>
            </a:r>
            <a:r>
              <a:rPr lang="en-US" sz="2200" dirty="0" smtClean="0"/>
              <a:t> </a:t>
            </a:r>
            <a:r>
              <a:rPr lang="en-US" sz="2200" dirty="0" err="1" smtClean="0"/>
              <a:t>hình</a:t>
            </a:r>
            <a:r>
              <a:rPr lang="en-US" sz="2200" dirty="0" smtClean="0"/>
              <a:t> </a:t>
            </a:r>
            <a:r>
              <a:rPr lang="en-US" sz="2200" dirty="0" err="1" smtClean="0"/>
              <a:t>vừa</a:t>
            </a:r>
            <a:r>
              <a:rPr lang="en-US" sz="2200" dirty="0" smtClean="0"/>
              <a:t> </a:t>
            </a:r>
            <a:r>
              <a:rPr lang="en-US" sz="2200" dirty="0" err="1" smtClean="0"/>
              <a:t>có</a:t>
            </a:r>
            <a:r>
              <a:rPr lang="en-US" sz="2200" dirty="0" smtClean="0"/>
              <a:t> </a:t>
            </a:r>
            <a:r>
              <a:rPr lang="en-US" sz="2200" dirty="0" err="1" smtClean="0"/>
              <a:t>độ</a:t>
            </a:r>
            <a:r>
              <a:rPr lang="en-US" sz="2200" dirty="0" smtClean="0"/>
              <a:t> </a:t>
            </a:r>
            <a:r>
              <a:rPr lang="en-US" sz="2200" dirty="0" err="1" smtClean="0"/>
              <a:t>chính</a:t>
            </a:r>
            <a:r>
              <a:rPr lang="en-US" sz="2200" dirty="0" smtClean="0"/>
              <a:t> </a:t>
            </a:r>
            <a:r>
              <a:rPr lang="en-US" sz="2200" dirty="0" err="1" smtClean="0"/>
              <a:t>xác</a:t>
            </a:r>
            <a:r>
              <a:rPr lang="en-US" sz="2200" dirty="0" smtClean="0"/>
              <a:t> </a:t>
            </a:r>
            <a:r>
              <a:rPr lang="en-US" sz="2200" dirty="0" err="1" smtClean="0"/>
              <a:t>cao</a:t>
            </a:r>
            <a:r>
              <a:rPr lang="en-US" sz="2200" dirty="0" smtClean="0"/>
              <a:t> </a:t>
            </a:r>
            <a:r>
              <a:rPr lang="en-US" sz="2200" dirty="0" err="1" smtClean="0"/>
              <a:t>vừa</a:t>
            </a:r>
            <a:r>
              <a:rPr lang="en-US" sz="2200" dirty="0" smtClean="0"/>
              <a:t> </a:t>
            </a:r>
            <a:r>
              <a:rPr lang="en-US" sz="2200" dirty="0" err="1" smtClean="0"/>
              <a:t>có</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xử</a:t>
            </a:r>
            <a:r>
              <a:rPr lang="en-US" sz="2200" dirty="0" smtClean="0"/>
              <a:t> </a:t>
            </a:r>
            <a:r>
              <a:rPr lang="en-US" sz="2200" dirty="0" err="1" smtClean="0"/>
              <a:t>lý</a:t>
            </a:r>
            <a:r>
              <a:rPr lang="en-US" sz="2200" dirty="0" smtClean="0"/>
              <a:t> </a:t>
            </a:r>
            <a:r>
              <a:rPr lang="en-US" sz="2200" dirty="0" err="1" smtClean="0"/>
              <a:t>ngắn</a:t>
            </a:r>
            <a:r>
              <a:rPr lang="en-US" sz="2200" dirty="0" smtClean="0"/>
              <a:t>.</a:t>
            </a:r>
          </a:p>
        </p:txBody>
      </p:sp>
    </p:spTree>
    <p:extLst>
      <p:ext uri="{BB962C8B-B14F-4D97-AF65-F5344CB8AC3E}">
        <p14:creationId xmlns:p14="http://schemas.microsoft.com/office/powerpoint/2010/main" val="3066327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5.Hướng </a:t>
            </a:r>
            <a:r>
              <a:rPr lang="en-US" dirty="0" err="1" smtClean="0"/>
              <a:t>phát</a:t>
            </a:r>
            <a:r>
              <a:rPr lang="en-US" dirty="0" smtClean="0"/>
              <a:t> </a:t>
            </a:r>
            <a:r>
              <a:rPr lang="en-US" dirty="0" err="1" smtClean="0"/>
              <a:t>triển</a:t>
            </a:r>
            <a:r>
              <a:rPr lang="en-US" dirty="0" smtClean="0"/>
              <a:t> </a:t>
            </a:r>
            <a:r>
              <a:rPr lang="en-US" dirty="0" err="1" smtClean="0"/>
              <a:t>và</a:t>
            </a:r>
            <a:r>
              <a:rPr lang="en-US" dirty="0" smtClean="0"/>
              <a:t> demo </a:t>
            </a:r>
            <a:r>
              <a:rPr lang="en-US" dirty="0" err="1" smtClean="0"/>
              <a:t>sản</a:t>
            </a:r>
            <a:r>
              <a:rPr lang="en-US" dirty="0" smtClean="0"/>
              <a:t> </a:t>
            </a:r>
            <a:r>
              <a:rPr lang="en-US" dirty="0" err="1" smtClean="0"/>
              <a:t>phẩm</a:t>
            </a:r>
            <a:endParaRPr lang="en-US" dirty="0"/>
          </a:p>
        </p:txBody>
      </p:sp>
      <p:pic>
        <p:nvPicPr>
          <p:cNvPr id="4" name="datn (online-video-cutter.co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23393" y="2002221"/>
            <a:ext cx="8276896" cy="3831020"/>
          </a:xfrm>
          <a:prstGeom prst="rect">
            <a:avLst/>
          </a:prstGeom>
        </p:spPr>
      </p:pic>
    </p:spTree>
    <p:extLst>
      <p:ext uri="{BB962C8B-B14F-4D97-AF65-F5344CB8AC3E}">
        <p14:creationId xmlns:p14="http://schemas.microsoft.com/office/powerpoint/2010/main" val="542466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238312F-3749-4ED5-8149-BB29C370392E}"/>
              </a:ext>
            </a:extLst>
          </p:cNvPr>
          <p:cNvSpPr>
            <a:spLocks noGrp="1"/>
          </p:cNvSpPr>
          <p:nvPr>
            <p:ph type="title"/>
          </p:nvPr>
        </p:nvSpPr>
        <p:spPr/>
        <p:txBody>
          <a:bodyPr/>
          <a:lstStyle/>
          <a:p>
            <a:r>
              <a:rPr lang="en-US" dirty="0" err="1" smtClean="0"/>
              <a:t>Bố</a:t>
            </a:r>
            <a:r>
              <a:rPr lang="en-US" dirty="0" smtClean="0"/>
              <a:t> </a:t>
            </a:r>
            <a:r>
              <a:rPr lang="en-US" dirty="0" err="1" smtClean="0"/>
              <a:t>cục</a:t>
            </a:r>
            <a:endParaRPr lang="en-US" dirty="0"/>
          </a:p>
        </p:txBody>
      </p:sp>
      <p:sp>
        <p:nvSpPr>
          <p:cNvPr id="3" name="Chỗ dành sẵn cho Nội dung 2">
            <a:extLst>
              <a:ext uri="{FF2B5EF4-FFF2-40B4-BE49-F238E27FC236}">
                <a16:creationId xmlns:a16="http://schemas.microsoft.com/office/drawing/2014/main" id="{B3DC577B-CB6E-45D2-B1DD-C09988DA6E1B}"/>
              </a:ext>
            </a:extLst>
          </p:cNvPr>
          <p:cNvSpPr>
            <a:spLocks noGrp="1"/>
          </p:cNvSpPr>
          <p:nvPr>
            <p:ph idx="1"/>
          </p:nvPr>
        </p:nvSpPr>
        <p:spPr>
          <a:xfrm>
            <a:off x="1097280" y="2053186"/>
            <a:ext cx="10058400" cy="4023360"/>
          </a:xfrm>
        </p:spPr>
        <p:txBody>
          <a:bodyPr/>
          <a:lstStyle/>
          <a:p>
            <a:r>
              <a:rPr lang="en-US" sz="2200" dirty="0" smtClean="0"/>
              <a:t>1. </a:t>
            </a:r>
            <a:r>
              <a:rPr lang="en-US" sz="2200" dirty="0" err="1" smtClean="0"/>
              <a:t>Đặt</a:t>
            </a:r>
            <a:r>
              <a:rPr lang="en-US" sz="2200" dirty="0" smtClean="0"/>
              <a:t> </a:t>
            </a:r>
            <a:r>
              <a:rPr lang="en-US" sz="2200" dirty="0" err="1" smtClean="0"/>
              <a:t>vấn</a:t>
            </a:r>
            <a:r>
              <a:rPr lang="en-US" sz="2200" dirty="0" smtClean="0"/>
              <a:t> </a:t>
            </a:r>
            <a:r>
              <a:rPr lang="en-US" sz="2200" dirty="0" err="1" smtClean="0"/>
              <a:t>đề</a:t>
            </a:r>
            <a:endParaRPr lang="en-US" sz="2200" dirty="0"/>
          </a:p>
          <a:p>
            <a:r>
              <a:rPr lang="en-US" sz="2200" dirty="0" smtClean="0"/>
              <a:t>2. </a:t>
            </a:r>
            <a:r>
              <a:rPr lang="en-US" sz="2200" dirty="0"/>
              <a:t>C</a:t>
            </a:r>
            <a:r>
              <a:rPr lang="vi-VN" sz="2200" dirty="0"/>
              <a:t>ơ</a:t>
            </a:r>
            <a:r>
              <a:rPr lang="en-US" sz="2200" dirty="0"/>
              <a:t> </a:t>
            </a:r>
            <a:r>
              <a:rPr lang="en-US" sz="2200" dirty="0" err="1"/>
              <a:t>sở</a:t>
            </a:r>
            <a:r>
              <a:rPr lang="en-US" sz="2200" dirty="0"/>
              <a:t> </a:t>
            </a:r>
            <a:r>
              <a:rPr lang="en-US" sz="2200" dirty="0" err="1"/>
              <a:t>lý</a:t>
            </a:r>
            <a:r>
              <a:rPr lang="en-US" sz="2200" dirty="0"/>
              <a:t> </a:t>
            </a:r>
            <a:r>
              <a:rPr lang="en-US" sz="2200" dirty="0" err="1" smtClean="0"/>
              <a:t>thuyết</a:t>
            </a:r>
            <a:endParaRPr lang="en-US" sz="2200" dirty="0" smtClean="0"/>
          </a:p>
          <a:p>
            <a:r>
              <a:rPr lang="en-US" sz="2200" dirty="0" smtClean="0"/>
              <a:t>3. </a:t>
            </a:r>
            <a:r>
              <a:rPr lang="en-US" sz="2200" dirty="0" err="1" smtClean="0"/>
              <a:t>Các</a:t>
            </a:r>
            <a:r>
              <a:rPr lang="en-US" sz="2200" dirty="0" smtClean="0"/>
              <a:t> </a:t>
            </a:r>
            <a:r>
              <a:rPr lang="en-US" sz="2200" dirty="0" err="1" smtClean="0"/>
              <a:t>thuật</a:t>
            </a:r>
            <a:r>
              <a:rPr lang="en-US" sz="2200" dirty="0" smtClean="0"/>
              <a:t> </a:t>
            </a:r>
            <a:r>
              <a:rPr lang="en-US" sz="2200" dirty="0" err="1" smtClean="0"/>
              <a:t>toán</a:t>
            </a:r>
            <a:r>
              <a:rPr lang="en-US" sz="2200" dirty="0" smtClean="0"/>
              <a:t> </a:t>
            </a:r>
            <a:r>
              <a:rPr lang="en-US" sz="2200" dirty="0" err="1" smtClean="0"/>
              <a:t>đề</a:t>
            </a:r>
            <a:r>
              <a:rPr lang="en-US" sz="2200" dirty="0" smtClean="0"/>
              <a:t> </a:t>
            </a:r>
            <a:r>
              <a:rPr lang="en-US" sz="2200" dirty="0" err="1" smtClean="0"/>
              <a:t>xuất</a:t>
            </a:r>
            <a:endParaRPr lang="en-US" sz="2200" dirty="0"/>
          </a:p>
          <a:p>
            <a:r>
              <a:rPr lang="en-US" sz="2200" dirty="0" smtClean="0"/>
              <a:t>4. </a:t>
            </a:r>
            <a:r>
              <a:rPr lang="en-US" sz="2200" dirty="0" err="1" smtClean="0"/>
              <a:t>Thử</a:t>
            </a:r>
            <a:r>
              <a:rPr lang="en-US" sz="2200" dirty="0" smtClean="0"/>
              <a:t> </a:t>
            </a:r>
            <a:r>
              <a:rPr lang="en-US" sz="2200" dirty="0" err="1" smtClean="0"/>
              <a:t>nghiệm</a:t>
            </a:r>
            <a:r>
              <a:rPr lang="en-US" sz="2200" dirty="0" smtClean="0"/>
              <a:t> </a:t>
            </a:r>
            <a:r>
              <a:rPr lang="en-US" sz="2200" dirty="0" err="1" smtClean="0"/>
              <a:t>và</a:t>
            </a:r>
            <a:r>
              <a:rPr lang="en-US" sz="2200" dirty="0" smtClean="0"/>
              <a:t> </a:t>
            </a:r>
            <a:r>
              <a:rPr lang="en-US" sz="2200" dirty="0" err="1" smtClean="0"/>
              <a:t>kết</a:t>
            </a:r>
            <a:r>
              <a:rPr lang="en-US" sz="2200" dirty="0" smtClean="0"/>
              <a:t> </a:t>
            </a:r>
            <a:r>
              <a:rPr lang="en-US" sz="2200" dirty="0" err="1" smtClean="0"/>
              <a:t>quả</a:t>
            </a:r>
            <a:endParaRPr lang="en-US" sz="2200" dirty="0" smtClean="0"/>
          </a:p>
          <a:p>
            <a:r>
              <a:rPr lang="en-US" sz="2200" dirty="0" smtClean="0"/>
              <a:t>5. </a:t>
            </a:r>
            <a:r>
              <a:rPr lang="en-US" sz="2200" dirty="0" err="1" smtClean="0"/>
              <a:t>Hướng</a:t>
            </a:r>
            <a:r>
              <a:rPr lang="en-US" sz="2200" dirty="0" smtClean="0"/>
              <a:t> </a:t>
            </a:r>
            <a:r>
              <a:rPr lang="en-US" sz="2200" dirty="0" err="1" smtClean="0"/>
              <a:t>phát</a:t>
            </a:r>
            <a:r>
              <a:rPr lang="en-US" sz="2200" dirty="0" smtClean="0"/>
              <a:t> </a:t>
            </a:r>
            <a:r>
              <a:rPr lang="en-US" sz="2200" dirty="0" err="1" smtClean="0"/>
              <a:t>triển</a:t>
            </a:r>
            <a:r>
              <a:rPr lang="en-US" sz="2200" dirty="0" smtClean="0"/>
              <a:t> </a:t>
            </a:r>
            <a:r>
              <a:rPr lang="en-US" sz="2200" dirty="0" err="1" smtClean="0"/>
              <a:t>và</a:t>
            </a:r>
            <a:r>
              <a:rPr lang="en-US" sz="2200" dirty="0" smtClean="0"/>
              <a:t> demo </a:t>
            </a:r>
            <a:r>
              <a:rPr lang="en-US" sz="2200" dirty="0" err="1" smtClean="0"/>
              <a:t>sản</a:t>
            </a:r>
            <a:r>
              <a:rPr lang="en-US" sz="2200" dirty="0" smtClean="0"/>
              <a:t> </a:t>
            </a:r>
            <a:r>
              <a:rPr lang="en-US" sz="2200" dirty="0" err="1" smtClean="0"/>
              <a:t>phẩm</a:t>
            </a:r>
            <a:r>
              <a:rPr lang="en-US" sz="2200" dirty="0" smtClean="0"/>
              <a:t>.</a:t>
            </a:r>
            <a:endParaRPr lang="en-US" sz="2200" dirty="0"/>
          </a:p>
          <a:p>
            <a:pPr marL="0" indent="0">
              <a:buNone/>
            </a:pPr>
            <a:endParaRPr lang="en-US" dirty="0"/>
          </a:p>
        </p:txBody>
      </p:sp>
    </p:spTree>
    <p:extLst>
      <p:ext uri="{BB962C8B-B14F-4D97-AF65-F5344CB8AC3E}">
        <p14:creationId xmlns:p14="http://schemas.microsoft.com/office/powerpoint/2010/main" val="2005307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Tài</a:t>
            </a:r>
            <a:r>
              <a:rPr lang="en-US" dirty="0" smtClean="0"/>
              <a:t> </a:t>
            </a:r>
            <a:r>
              <a:rPr lang="en-US" dirty="0" err="1" smtClean="0"/>
              <a:t>liệu</a:t>
            </a:r>
            <a:r>
              <a:rPr lang="en-US" dirty="0" smtClean="0"/>
              <a:t> </a:t>
            </a:r>
            <a:r>
              <a:rPr lang="en-US" dirty="0" err="1" smtClean="0"/>
              <a:t>tham</a:t>
            </a:r>
            <a:r>
              <a:rPr lang="en-US" dirty="0" smtClean="0"/>
              <a:t> </a:t>
            </a:r>
            <a:r>
              <a:rPr lang="en-US" dirty="0" err="1" smtClean="0"/>
              <a:t>khảo</a:t>
            </a:r>
            <a:endParaRPr lang="en-US" dirty="0"/>
          </a:p>
        </p:txBody>
      </p:sp>
      <p:sp>
        <p:nvSpPr>
          <p:cNvPr id="3" name="Content Placeholder 2"/>
          <p:cNvSpPr>
            <a:spLocks noGrp="1"/>
          </p:cNvSpPr>
          <p:nvPr>
            <p:ph idx="1"/>
          </p:nvPr>
        </p:nvSpPr>
        <p:spPr/>
        <p:txBody>
          <a:bodyPr/>
          <a:lstStyle/>
          <a:p>
            <a:pPr algn="just"/>
            <a:r>
              <a:rPr lang="en-US" sz="2200" dirty="0" smtClean="0"/>
              <a:t>[1]  </a:t>
            </a:r>
            <a:r>
              <a:rPr lang="en-US" sz="2200" dirty="0" err="1" smtClean="0"/>
              <a:t>Kaiming</a:t>
            </a:r>
            <a:r>
              <a:rPr lang="en-US" sz="2200" dirty="0" smtClean="0"/>
              <a:t> He, </a:t>
            </a:r>
            <a:r>
              <a:rPr lang="en-US" sz="2200" dirty="0" err="1" smtClean="0"/>
              <a:t>Xiangyu</a:t>
            </a:r>
            <a:r>
              <a:rPr lang="en-US" sz="2200" dirty="0"/>
              <a:t> </a:t>
            </a:r>
            <a:r>
              <a:rPr lang="en-US" sz="2200" dirty="0" smtClean="0"/>
              <a:t>Zhang, </a:t>
            </a:r>
            <a:r>
              <a:rPr lang="en-US" sz="2200" dirty="0" err="1" smtClean="0"/>
              <a:t>Shaoquing</a:t>
            </a:r>
            <a:r>
              <a:rPr lang="en-US" sz="2200" dirty="0" smtClean="0"/>
              <a:t> Ren, Jian Sun. </a:t>
            </a:r>
            <a:r>
              <a:rPr lang="vi-VN" sz="2200" dirty="0" smtClean="0">
                <a:latin typeface="Calibri" panose="020F0502020204030204" pitchFamily="34" charset="0"/>
                <a:cs typeface="Calibri" panose="020F0502020204030204" pitchFamily="34" charset="0"/>
              </a:rPr>
              <a:t>Deep </a:t>
            </a:r>
            <a:r>
              <a:rPr lang="vi-VN" sz="2200" dirty="0">
                <a:latin typeface="Calibri" panose="020F0502020204030204" pitchFamily="34" charset="0"/>
                <a:cs typeface="Calibri" panose="020F0502020204030204" pitchFamily="34" charset="0"/>
              </a:rPr>
              <a:t>Residual Learning for Image Recognition, 2015</a:t>
            </a:r>
            <a:r>
              <a:rPr lang="vi-VN" sz="2200" dirty="0" smtClean="0">
                <a:latin typeface="Calibri" panose="020F0502020204030204" pitchFamily="34" charset="0"/>
                <a:cs typeface="Calibri" panose="020F0502020204030204" pitchFamily="34" charset="0"/>
              </a:rPr>
              <a:t>.</a:t>
            </a:r>
            <a:endParaRPr lang="en-US" sz="2200" dirty="0" smtClean="0">
              <a:latin typeface="Calibri" panose="020F0502020204030204" pitchFamily="34" charset="0"/>
              <a:cs typeface="Calibri" panose="020F0502020204030204" pitchFamily="34" charset="0"/>
            </a:endParaRPr>
          </a:p>
          <a:p>
            <a:pPr algn="just"/>
            <a:r>
              <a:rPr lang="en-US" sz="2200" dirty="0" smtClean="0"/>
              <a:t>[2]  </a:t>
            </a:r>
            <a:r>
              <a:rPr lang="vi-VN" sz="2200" dirty="0">
                <a:latin typeface="Calibri" panose="020F0502020204030204" pitchFamily="34" charset="0"/>
                <a:cs typeface="Calibri" panose="020F0502020204030204" pitchFamily="34" charset="0"/>
              </a:rPr>
              <a:t>J. Materzynska, G. Berger, I. Bax and R. </a:t>
            </a:r>
            <a:r>
              <a:rPr lang="vi-VN" sz="2200" dirty="0" smtClean="0">
                <a:latin typeface="Calibri" panose="020F0502020204030204" pitchFamily="34" charset="0"/>
                <a:cs typeface="Calibri" panose="020F0502020204030204" pitchFamily="34" charset="0"/>
              </a:rPr>
              <a:t>Memisevic</a:t>
            </a:r>
            <a:r>
              <a:rPr lang="en-US" sz="2200" dirty="0" smtClean="0">
                <a:latin typeface="Calibri" panose="020F0502020204030204" pitchFamily="34" charset="0"/>
                <a:cs typeface="Calibri" panose="020F0502020204030204" pitchFamily="34" charset="0"/>
              </a:rPr>
              <a:t>.</a:t>
            </a:r>
            <a:r>
              <a:rPr lang="vi-VN" sz="2200" dirty="0" smtClean="0">
                <a:latin typeface="Calibri" panose="020F0502020204030204" pitchFamily="34" charset="0"/>
                <a:cs typeface="Calibri" panose="020F0502020204030204" pitchFamily="34" charset="0"/>
              </a:rPr>
              <a:t> </a:t>
            </a:r>
            <a:r>
              <a:rPr lang="vi-VN" sz="2200" dirty="0">
                <a:latin typeface="Calibri" panose="020F0502020204030204" pitchFamily="34" charset="0"/>
                <a:cs typeface="Calibri" panose="020F0502020204030204" pitchFamily="34" charset="0"/>
              </a:rPr>
              <a:t>The Jester Dataset: A Large-Scale Video Dataset of Human Gestures, </a:t>
            </a:r>
            <a:r>
              <a:rPr lang="vi-VN" sz="2200" dirty="0" smtClean="0">
                <a:latin typeface="Calibri" panose="020F0502020204030204" pitchFamily="34" charset="0"/>
                <a:cs typeface="Calibri" panose="020F0502020204030204" pitchFamily="34" charset="0"/>
              </a:rPr>
              <a:t>2019</a:t>
            </a:r>
            <a:r>
              <a:rPr lang="en-US" sz="2200" dirty="0" smtClean="0">
                <a:latin typeface="Calibri" panose="020F0502020204030204" pitchFamily="34" charset="0"/>
                <a:cs typeface="Calibri" panose="020F0502020204030204" pitchFamily="34" charset="0"/>
              </a:rPr>
              <a:t>.</a:t>
            </a:r>
          </a:p>
          <a:p>
            <a:pPr algn="just"/>
            <a:r>
              <a:rPr lang="en-US" sz="2200" dirty="0" smtClean="0"/>
              <a:t>[3]  </a:t>
            </a:r>
            <a:r>
              <a:rPr lang="vi-VN" sz="2200" dirty="0" smtClean="0">
                <a:latin typeface="Calibri" panose="020F0502020204030204" pitchFamily="34" charset="0"/>
                <a:cs typeface="Calibri" panose="020F0502020204030204" pitchFamily="34" charset="0"/>
              </a:rPr>
              <a:t>D</a:t>
            </a:r>
            <a:r>
              <a:rPr lang="vi-VN" sz="2200" dirty="0">
                <a:latin typeface="Calibri" panose="020F0502020204030204" pitchFamily="34" charset="0"/>
                <a:cs typeface="Calibri" panose="020F0502020204030204" pitchFamily="34" charset="0"/>
              </a:rPr>
              <a:t>. Tran, L. Bourdev, R. Fergus, L. Torresani and M. </a:t>
            </a:r>
            <a:r>
              <a:rPr lang="vi-VN" sz="2200" dirty="0" smtClean="0">
                <a:latin typeface="Calibri" panose="020F0502020204030204" pitchFamily="34" charset="0"/>
                <a:cs typeface="Calibri" panose="020F0502020204030204" pitchFamily="34" charset="0"/>
              </a:rPr>
              <a:t>Paluri</a:t>
            </a:r>
            <a:r>
              <a:rPr lang="en-US" sz="2200" dirty="0" smtClean="0">
                <a:latin typeface="Calibri" panose="020F0502020204030204" pitchFamily="34" charset="0"/>
                <a:cs typeface="Calibri" panose="020F0502020204030204" pitchFamily="34" charset="0"/>
              </a:rPr>
              <a:t>.</a:t>
            </a:r>
            <a:r>
              <a:rPr lang="vi-VN" sz="2200" dirty="0" smtClean="0">
                <a:latin typeface="Calibri" panose="020F0502020204030204" pitchFamily="34" charset="0"/>
                <a:cs typeface="Calibri" panose="020F0502020204030204" pitchFamily="34" charset="0"/>
              </a:rPr>
              <a:t> </a:t>
            </a:r>
            <a:r>
              <a:rPr lang="vi-VN" sz="2200" dirty="0">
                <a:latin typeface="Calibri" panose="020F0502020204030204" pitchFamily="34" charset="0"/>
                <a:cs typeface="Calibri" panose="020F0502020204030204" pitchFamily="34" charset="0"/>
              </a:rPr>
              <a:t>Learning Spatiotemporal Features with 3D Convolutional Networks, 2015</a:t>
            </a:r>
            <a:endParaRPr lang="en-US" sz="2200" dirty="0" smtClean="0">
              <a:latin typeface="Calibri" panose="020F0502020204030204" pitchFamily="34" charset="0"/>
              <a:cs typeface="Calibri" panose="020F0502020204030204" pitchFamily="34" charset="0"/>
            </a:endParaRPr>
          </a:p>
          <a:p>
            <a:pPr algn="just"/>
            <a:r>
              <a:rPr lang="en-US" sz="2200" dirty="0" smtClean="0"/>
              <a:t>[4]  Ji Lin, Chuang Guan, Song Han. </a:t>
            </a:r>
            <a:r>
              <a:rPr lang="en-US" sz="2200" dirty="0"/>
              <a:t>TSM: Temporal Shift Module for Efficient Video </a:t>
            </a:r>
            <a:r>
              <a:rPr lang="en-US" sz="2200" dirty="0" smtClean="0"/>
              <a:t>Understanding,2018</a:t>
            </a:r>
          </a:p>
          <a:p>
            <a:endParaRPr lang="en-US" b="1" dirty="0"/>
          </a:p>
          <a:p>
            <a:endParaRPr lang="en-US" dirty="0"/>
          </a:p>
        </p:txBody>
      </p:sp>
    </p:spTree>
    <p:extLst>
      <p:ext uri="{BB962C8B-B14F-4D97-AF65-F5344CB8AC3E}">
        <p14:creationId xmlns:p14="http://schemas.microsoft.com/office/powerpoint/2010/main" val="28575472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êu đề 1">
            <a:extLst>
              <a:ext uri="{FF2B5EF4-FFF2-40B4-BE49-F238E27FC236}">
                <a16:creationId xmlns:a16="http://schemas.microsoft.com/office/drawing/2014/main" id="{38706E30-D14F-4998-BF08-1100BF7A81A3}"/>
              </a:ext>
            </a:extLst>
          </p:cNvPr>
          <p:cNvSpPr txBox="1">
            <a:spLocks/>
          </p:cNvSpPr>
          <p:nvPr/>
        </p:nvSpPr>
        <p:spPr>
          <a:xfrm>
            <a:off x="1282848" y="2484717"/>
            <a:ext cx="10058400" cy="36142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dirty="0"/>
              <a:t>Xin </a:t>
            </a:r>
            <a:r>
              <a:rPr lang="en-US" dirty="0" err="1"/>
              <a:t>cảm</a:t>
            </a:r>
            <a:r>
              <a:rPr lang="en-US" dirty="0"/>
              <a:t> </a:t>
            </a:r>
            <a:r>
              <a:rPr lang="vi-VN" dirty="0"/>
              <a:t>ơ</a:t>
            </a:r>
            <a:r>
              <a:rPr lang="en-US" dirty="0"/>
              <a:t>n </a:t>
            </a:r>
            <a:r>
              <a:rPr lang="en-US" dirty="0" err="1"/>
              <a:t>mọi</a:t>
            </a:r>
            <a:r>
              <a:rPr lang="en-US" dirty="0"/>
              <a:t> ng</a:t>
            </a:r>
            <a:r>
              <a:rPr lang="vi-VN" dirty="0"/>
              <a:t>ư</a:t>
            </a:r>
            <a:r>
              <a:rPr lang="en-US" dirty="0" err="1"/>
              <a:t>ời</a:t>
            </a:r>
            <a:r>
              <a:rPr lang="en-US" dirty="0"/>
              <a:t> </a:t>
            </a:r>
            <a:r>
              <a:rPr lang="en-US" dirty="0" err="1"/>
              <a:t>đã</a:t>
            </a:r>
            <a:r>
              <a:rPr lang="en-US" dirty="0"/>
              <a:t> </a:t>
            </a:r>
            <a:r>
              <a:rPr lang="en-US" dirty="0" err="1"/>
              <a:t>lắng</a:t>
            </a:r>
            <a:r>
              <a:rPr lang="en-US" dirty="0"/>
              <a:t> </a:t>
            </a:r>
            <a:r>
              <a:rPr lang="en-US" dirty="0" err="1"/>
              <a:t>nghe</a:t>
            </a:r>
            <a:endParaRPr lang="en-US" dirty="0"/>
          </a:p>
        </p:txBody>
      </p:sp>
    </p:spTree>
    <p:extLst>
      <p:ext uri="{BB962C8B-B14F-4D97-AF65-F5344CB8AC3E}">
        <p14:creationId xmlns:p14="http://schemas.microsoft.com/office/powerpoint/2010/main" val="177865214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D3835CB-5353-4D2E-89F2-F1B8BE7E3C81}"/>
              </a:ext>
            </a:extLst>
          </p:cNvPr>
          <p:cNvSpPr>
            <a:spLocks noGrp="1"/>
          </p:cNvSpPr>
          <p:nvPr>
            <p:ph type="title"/>
          </p:nvPr>
        </p:nvSpPr>
        <p:spPr/>
        <p:txBody>
          <a:bodyPr/>
          <a:lstStyle/>
          <a:p>
            <a:r>
              <a:rPr lang="en-US" dirty="0" smtClean="0"/>
              <a:t>1.Đặt </a:t>
            </a:r>
            <a:r>
              <a:rPr lang="en-US" dirty="0" err="1" smtClean="0"/>
              <a:t>vấn</a:t>
            </a:r>
            <a:r>
              <a:rPr lang="en-US" dirty="0" smtClean="0"/>
              <a:t> </a:t>
            </a:r>
            <a:r>
              <a:rPr lang="en-US" dirty="0" err="1" smtClean="0"/>
              <a:t>đề</a:t>
            </a:r>
            <a:endParaRPr lang="en-US" dirty="0"/>
          </a:p>
        </p:txBody>
      </p:sp>
      <p:sp>
        <p:nvSpPr>
          <p:cNvPr id="3" name="Chỗ dành sẵn cho Nội dung 2">
            <a:extLst>
              <a:ext uri="{FF2B5EF4-FFF2-40B4-BE49-F238E27FC236}">
                <a16:creationId xmlns:a16="http://schemas.microsoft.com/office/drawing/2014/main" id="{B7939113-A4F1-4C1C-814D-F84608D8B0CE}"/>
              </a:ext>
            </a:extLst>
          </p:cNvPr>
          <p:cNvSpPr>
            <a:spLocks noGrp="1"/>
          </p:cNvSpPr>
          <p:nvPr>
            <p:ph idx="1"/>
          </p:nvPr>
        </p:nvSpPr>
        <p:spPr>
          <a:xfrm>
            <a:off x="1097280" y="1845734"/>
            <a:ext cx="10573966" cy="4023360"/>
          </a:xfrm>
        </p:spPr>
        <p:txBody>
          <a:bodyPr/>
          <a:lstStyle/>
          <a:p>
            <a:pPr algn="just">
              <a:buFontTx/>
              <a:buChar char="-"/>
            </a:pPr>
            <a:r>
              <a:rPr lang="en-US" sz="2200" dirty="0" smtClean="0">
                <a:cs typeface="Arial" panose="020B0604020202020204" pitchFamily="34" charset="0"/>
              </a:rPr>
              <a:t> </a:t>
            </a:r>
            <a:r>
              <a:rPr lang="en-US" sz="2200" dirty="0" err="1" smtClean="0">
                <a:cs typeface="Arial" panose="020B0604020202020204" pitchFamily="34" charset="0"/>
              </a:rPr>
              <a:t>Ngày</a:t>
            </a:r>
            <a:r>
              <a:rPr lang="en-US" sz="2200" dirty="0" smtClean="0">
                <a:cs typeface="Arial" panose="020B0604020202020204" pitchFamily="34" charset="0"/>
              </a:rPr>
              <a:t> nay </a:t>
            </a:r>
            <a:r>
              <a:rPr lang="en-US" sz="2200" dirty="0" err="1" smtClean="0">
                <a:cs typeface="Arial" panose="020B0604020202020204" pitchFamily="34" charset="0"/>
              </a:rPr>
              <a:t>dưới</a:t>
            </a:r>
            <a:r>
              <a:rPr lang="en-US" sz="2200" dirty="0" smtClean="0">
                <a:cs typeface="Arial" panose="020B0604020202020204" pitchFamily="34" charset="0"/>
              </a:rPr>
              <a:t> </a:t>
            </a:r>
            <a:r>
              <a:rPr lang="en-US" sz="2200" dirty="0" err="1" smtClean="0">
                <a:cs typeface="Arial" panose="020B0604020202020204" pitchFamily="34" charset="0"/>
              </a:rPr>
              <a:t>sự</a:t>
            </a:r>
            <a:r>
              <a:rPr lang="en-US" sz="2200" dirty="0" smtClean="0">
                <a:cs typeface="Arial" panose="020B0604020202020204" pitchFamily="34" charset="0"/>
              </a:rPr>
              <a:t> </a:t>
            </a:r>
            <a:r>
              <a:rPr lang="en-US" sz="2200" dirty="0" err="1" smtClean="0">
                <a:cs typeface="Arial" panose="020B0604020202020204" pitchFamily="34" charset="0"/>
              </a:rPr>
              <a:t>phát</a:t>
            </a:r>
            <a:r>
              <a:rPr lang="en-US" sz="2200" dirty="0" smtClean="0">
                <a:cs typeface="Arial" panose="020B0604020202020204" pitchFamily="34" charset="0"/>
              </a:rPr>
              <a:t> </a:t>
            </a:r>
            <a:r>
              <a:rPr lang="en-US" sz="2200" dirty="0" err="1" smtClean="0">
                <a:cs typeface="Arial" panose="020B0604020202020204" pitchFamily="34" charset="0"/>
              </a:rPr>
              <a:t>triển</a:t>
            </a:r>
            <a:r>
              <a:rPr lang="en-US" sz="2200" dirty="0" smtClean="0">
                <a:cs typeface="Arial" panose="020B0604020202020204" pitchFamily="34" charset="0"/>
              </a:rPr>
              <a:t> </a:t>
            </a:r>
            <a:r>
              <a:rPr lang="en-US" sz="2200" dirty="0" err="1" smtClean="0">
                <a:cs typeface="Arial" panose="020B0604020202020204" pitchFamily="34" charset="0"/>
              </a:rPr>
              <a:t>rộng</a:t>
            </a:r>
            <a:r>
              <a:rPr lang="en-US" sz="2200" dirty="0" smtClean="0">
                <a:cs typeface="Arial" panose="020B0604020202020204" pitchFamily="34" charset="0"/>
              </a:rPr>
              <a:t> </a:t>
            </a:r>
            <a:r>
              <a:rPr lang="en-US" sz="2200" dirty="0" err="1" smtClean="0">
                <a:cs typeface="Arial" panose="020B0604020202020204" pitchFamily="34" charset="0"/>
              </a:rPr>
              <a:t>rãi</a:t>
            </a:r>
            <a:r>
              <a:rPr lang="en-US" sz="2200" dirty="0" smtClean="0">
                <a:cs typeface="Arial" panose="020B0604020202020204" pitchFamily="34" charset="0"/>
              </a:rPr>
              <a:t> </a:t>
            </a:r>
            <a:r>
              <a:rPr lang="en-US" sz="2200" dirty="0" err="1" smtClean="0">
                <a:cs typeface="Arial" panose="020B0604020202020204" pitchFamily="34" charset="0"/>
              </a:rPr>
              <a:t>của</a:t>
            </a:r>
            <a:r>
              <a:rPr lang="en-US" sz="2200" dirty="0" smtClean="0">
                <a:cs typeface="Arial" panose="020B0604020202020204" pitchFamily="34" charset="0"/>
              </a:rPr>
              <a:t> </a:t>
            </a:r>
            <a:r>
              <a:rPr lang="en-US" sz="2200" dirty="0" err="1" smtClean="0">
                <a:cs typeface="Arial" panose="020B0604020202020204" pitchFamily="34" charset="0"/>
              </a:rPr>
              <a:t>các</a:t>
            </a:r>
            <a:r>
              <a:rPr lang="en-US" sz="2200" dirty="0" smtClean="0">
                <a:cs typeface="Arial" panose="020B0604020202020204" pitchFamily="34" charset="0"/>
              </a:rPr>
              <a:t> </a:t>
            </a:r>
            <a:r>
              <a:rPr lang="en-US" sz="2200" dirty="0" err="1" smtClean="0">
                <a:cs typeface="Arial" panose="020B0604020202020204" pitchFamily="34" charset="0"/>
              </a:rPr>
              <a:t>ứng</a:t>
            </a:r>
            <a:r>
              <a:rPr lang="en-US" sz="2200" dirty="0" smtClean="0">
                <a:cs typeface="Arial" panose="020B0604020202020204" pitchFamily="34" charset="0"/>
              </a:rPr>
              <a:t> </a:t>
            </a:r>
            <a:r>
              <a:rPr lang="en-US" sz="2200" dirty="0" err="1" smtClean="0">
                <a:cs typeface="Arial" panose="020B0604020202020204" pitchFamily="34" charset="0"/>
              </a:rPr>
              <a:t>dụng</a:t>
            </a:r>
            <a:r>
              <a:rPr lang="en-US" sz="2200" dirty="0" smtClean="0">
                <a:cs typeface="Arial" panose="020B0604020202020204" pitchFamily="34" charset="0"/>
              </a:rPr>
              <a:t> </a:t>
            </a:r>
            <a:r>
              <a:rPr lang="en-US" sz="2200" dirty="0" err="1" smtClean="0">
                <a:cs typeface="Arial" panose="020B0604020202020204" pitchFamily="34" charset="0"/>
              </a:rPr>
              <a:t>công</a:t>
            </a:r>
            <a:r>
              <a:rPr lang="en-US" sz="2200" dirty="0" smtClean="0">
                <a:cs typeface="Arial" panose="020B0604020202020204" pitchFamily="34" charset="0"/>
              </a:rPr>
              <a:t> </a:t>
            </a:r>
            <a:r>
              <a:rPr lang="en-US" sz="2200" dirty="0" err="1" smtClean="0">
                <a:cs typeface="Arial" panose="020B0604020202020204" pitchFamily="34" charset="0"/>
              </a:rPr>
              <a:t>nghệ</a:t>
            </a:r>
            <a:r>
              <a:rPr lang="en-US" sz="2200" dirty="0" smtClean="0">
                <a:cs typeface="Arial" panose="020B0604020202020204" pitchFamily="34" charset="0"/>
              </a:rPr>
              <a:t> </a:t>
            </a:r>
            <a:r>
              <a:rPr lang="en-US" sz="2200" dirty="0" err="1" smtClean="0">
                <a:cs typeface="Arial" panose="020B0604020202020204" pitchFamily="34" charset="0"/>
              </a:rPr>
              <a:t>thông</a:t>
            </a:r>
            <a:r>
              <a:rPr lang="en-US" sz="2200" dirty="0" smtClean="0">
                <a:cs typeface="Arial" panose="020B0604020202020204" pitchFamily="34" charset="0"/>
              </a:rPr>
              <a:t> tin </a:t>
            </a:r>
            <a:r>
              <a:rPr lang="en-US" sz="2200" dirty="0" err="1" smtClean="0">
                <a:cs typeface="Arial" panose="020B0604020202020204" pitchFamily="34" charset="0"/>
              </a:rPr>
              <a:t>vào</a:t>
            </a:r>
            <a:r>
              <a:rPr lang="en-US" sz="2200" dirty="0" smtClean="0">
                <a:cs typeface="Arial" panose="020B0604020202020204" pitchFamily="34" charset="0"/>
              </a:rPr>
              <a:t> </a:t>
            </a:r>
            <a:r>
              <a:rPr lang="en-US" sz="2200" dirty="0" err="1" smtClean="0">
                <a:cs typeface="Arial" panose="020B0604020202020204" pitchFamily="34" charset="0"/>
              </a:rPr>
              <a:t>trong</a:t>
            </a:r>
            <a:r>
              <a:rPr lang="en-US" sz="2200" dirty="0" smtClean="0">
                <a:cs typeface="Arial" panose="020B0604020202020204" pitchFamily="34" charset="0"/>
              </a:rPr>
              <a:t> </a:t>
            </a:r>
            <a:r>
              <a:rPr lang="en-US" sz="2200" dirty="0" err="1" smtClean="0">
                <a:cs typeface="Arial" panose="020B0604020202020204" pitchFamily="34" charset="0"/>
              </a:rPr>
              <a:t>cuộc</a:t>
            </a:r>
            <a:r>
              <a:rPr lang="en-US" sz="2200" dirty="0" smtClean="0">
                <a:cs typeface="Arial" panose="020B0604020202020204" pitchFamily="34" charset="0"/>
              </a:rPr>
              <a:t> </a:t>
            </a:r>
            <a:r>
              <a:rPr lang="en-US" sz="2200" dirty="0" err="1" smtClean="0">
                <a:cs typeface="Arial" panose="020B0604020202020204" pitchFamily="34" charset="0"/>
              </a:rPr>
              <a:t>sống</a:t>
            </a:r>
            <a:r>
              <a:rPr lang="en-US" sz="2200" dirty="0" smtClean="0">
                <a:cs typeface="Arial" panose="020B0604020202020204" pitchFamily="34" charset="0"/>
              </a:rPr>
              <a:t>, </a:t>
            </a:r>
            <a:r>
              <a:rPr lang="en-US" sz="2200" dirty="0" err="1" smtClean="0">
                <a:cs typeface="Arial" panose="020B0604020202020204" pitchFamily="34" charset="0"/>
              </a:rPr>
              <a:t>việc</a:t>
            </a:r>
            <a:r>
              <a:rPr lang="en-US" sz="2200" dirty="0" smtClean="0">
                <a:cs typeface="Arial" panose="020B0604020202020204" pitchFamily="34" charset="0"/>
              </a:rPr>
              <a:t> </a:t>
            </a:r>
            <a:r>
              <a:rPr lang="en-US" sz="2200" dirty="0" err="1" smtClean="0">
                <a:cs typeface="Arial" panose="020B0604020202020204" pitchFamily="34" charset="0"/>
              </a:rPr>
              <a:t>tương</a:t>
            </a:r>
            <a:r>
              <a:rPr lang="en-US" sz="2200" dirty="0" smtClean="0">
                <a:cs typeface="Arial" panose="020B0604020202020204" pitchFamily="34" charset="0"/>
              </a:rPr>
              <a:t> </a:t>
            </a:r>
            <a:r>
              <a:rPr lang="en-US" sz="2200" dirty="0" err="1" smtClean="0">
                <a:cs typeface="Arial" panose="020B0604020202020204" pitchFamily="34" charset="0"/>
              </a:rPr>
              <a:t>tác</a:t>
            </a:r>
            <a:r>
              <a:rPr lang="en-US" sz="2200" dirty="0" smtClean="0">
                <a:cs typeface="Arial" panose="020B0604020202020204" pitchFamily="34" charset="0"/>
              </a:rPr>
              <a:t> </a:t>
            </a:r>
            <a:r>
              <a:rPr lang="en-US" sz="2200" dirty="0" err="1" smtClean="0">
                <a:cs typeface="Arial" panose="020B0604020202020204" pitchFamily="34" charset="0"/>
              </a:rPr>
              <a:t>giữa</a:t>
            </a:r>
            <a:r>
              <a:rPr lang="en-US" sz="2200" dirty="0" smtClean="0">
                <a:cs typeface="Arial" panose="020B0604020202020204" pitchFamily="34" charset="0"/>
              </a:rPr>
              <a:t> con </a:t>
            </a:r>
            <a:r>
              <a:rPr lang="en-US" sz="2200" dirty="0" err="1" smtClean="0">
                <a:cs typeface="Arial" panose="020B0604020202020204" pitchFamily="34" charset="0"/>
              </a:rPr>
              <a:t>người</a:t>
            </a:r>
            <a:r>
              <a:rPr lang="en-US" sz="2200" dirty="0" smtClean="0">
                <a:cs typeface="Arial" panose="020B0604020202020204" pitchFamily="34" charset="0"/>
              </a:rPr>
              <a:t> </a:t>
            </a:r>
            <a:r>
              <a:rPr lang="en-US" sz="2200" dirty="0" err="1" smtClean="0">
                <a:cs typeface="Arial" panose="020B0604020202020204" pitchFamily="34" charset="0"/>
              </a:rPr>
              <a:t>và</a:t>
            </a:r>
            <a:r>
              <a:rPr lang="en-US" sz="2200" dirty="0" smtClean="0">
                <a:cs typeface="Arial" panose="020B0604020202020204" pitchFamily="34" charset="0"/>
              </a:rPr>
              <a:t> </a:t>
            </a:r>
            <a:r>
              <a:rPr lang="en-US" sz="2200" dirty="0" err="1" smtClean="0">
                <a:cs typeface="Arial" panose="020B0604020202020204" pitchFamily="34" charset="0"/>
              </a:rPr>
              <a:t>thiết</a:t>
            </a:r>
            <a:r>
              <a:rPr lang="en-US" sz="2200" dirty="0" smtClean="0">
                <a:cs typeface="Arial" panose="020B0604020202020204" pitchFamily="34" charset="0"/>
              </a:rPr>
              <a:t> </a:t>
            </a:r>
            <a:r>
              <a:rPr lang="en-US" sz="2200" dirty="0" err="1" smtClean="0">
                <a:cs typeface="Arial" panose="020B0604020202020204" pitchFamily="34" charset="0"/>
              </a:rPr>
              <a:t>bị</a:t>
            </a:r>
            <a:r>
              <a:rPr lang="en-US" sz="2200" dirty="0" smtClean="0">
                <a:cs typeface="Arial" panose="020B0604020202020204" pitchFamily="34" charset="0"/>
              </a:rPr>
              <a:t> </a:t>
            </a:r>
            <a:r>
              <a:rPr lang="en-US" sz="2200" dirty="0" err="1" smtClean="0">
                <a:cs typeface="Arial" panose="020B0604020202020204" pitchFamily="34" charset="0"/>
              </a:rPr>
              <a:t>ngày</a:t>
            </a:r>
            <a:r>
              <a:rPr lang="en-US" sz="2200" dirty="0" smtClean="0">
                <a:cs typeface="Arial" panose="020B0604020202020204" pitchFamily="34" charset="0"/>
              </a:rPr>
              <a:t> </a:t>
            </a:r>
            <a:r>
              <a:rPr lang="en-US" sz="2200" dirty="0" err="1" smtClean="0">
                <a:cs typeface="Arial" panose="020B0604020202020204" pitchFamily="34" charset="0"/>
              </a:rPr>
              <a:t>càng</a:t>
            </a:r>
            <a:r>
              <a:rPr lang="en-US" sz="2200" dirty="0" smtClean="0">
                <a:cs typeface="Arial" panose="020B0604020202020204" pitchFamily="34" charset="0"/>
              </a:rPr>
              <a:t> </a:t>
            </a:r>
            <a:r>
              <a:rPr lang="en-US" sz="2200" dirty="0" err="1" smtClean="0">
                <a:cs typeface="Arial" panose="020B0604020202020204" pitchFamily="34" charset="0"/>
              </a:rPr>
              <a:t>trở</a:t>
            </a:r>
            <a:r>
              <a:rPr lang="en-US" sz="2200" dirty="0" smtClean="0">
                <a:cs typeface="Arial" panose="020B0604020202020204" pitchFamily="34" charset="0"/>
              </a:rPr>
              <a:t> </a:t>
            </a:r>
            <a:r>
              <a:rPr lang="en-US" sz="2200" dirty="0" err="1" smtClean="0">
                <a:cs typeface="Arial" panose="020B0604020202020204" pitchFamily="34" charset="0"/>
              </a:rPr>
              <a:t>nên</a:t>
            </a:r>
            <a:r>
              <a:rPr lang="en-US" sz="2200" dirty="0" smtClean="0">
                <a:cs typeface="Arial" panose="020B0604020202020204" pitchFamily="34" charset="0"/>
              </a:rPr>
              <a:t> </a:t>
            </a:r>
            <a:r>
              <a:rPr lang="en-US" sz="2200" dirty="0" err="1" smtClean="0">
                <a:cs typeface="Arial" panose="020B0604020202020204" pitchFamily="34" charset="0"/>
              </a:rPr>
              <a:t>quan</a:t>
            </a:r>
            <a:r>
              <a:rPr lang="en-US" sz="2200" dirty="0" smtClean="0">
                <a:cs typeface="Arial" panose="020B0604020202020204" pitchFamily="34" charset="0"/>
              </a:rPr>
              <a:t> </a:t>
            </a:r>
            <a:r>
              <a:rPr lang="en-US" sz="2200" dirty="0" err="1" smtClean="0">
                <a:cs typeface="Arial" panose="020B0604020202020204" pitchFamily="34" charset="0"/>
              </a:rPr>
              <a:t>trọng</a:t>
            </a:r>
            <a:r>
              <a:rPr lang="en-US" sz="2200" dirty="0" smtClean="0">
                <a:cs typeface="Arial" panose="020B0604020202020204" pitchFamily="34" charset="0"/>
              </a:rPr>
              <a:t>, </a:t>
            </a:r>
            <a:r>
              <a:rPr lang="en-US" sz="2200" dirty="0" err="1" smtClean="0">
                <a:cs typeface="Arial" panose="020B0604020202020204" pitchFamily="34" charset="0"/>
              </a:rPr>
              <a:t>đồng</a:t>
            </a:r>
            <a:r>
              <a:rPr lang="en-US" sz="2200" dirty="0" smtClean="0">
                <a:cs typeface="Arial" panose="020B0604020202020204" pitchFamily="34" charset="0"/>
              </a:rPr>
              <a:t> </a:t>
            </a:r>
            <a:r>
              <a:rPr lang="en-US" sz="2200" dirty="0" err="1" smtClean="0">
                <a:cs typeface="Arial" panose="020B0604020202020204" pitchFamily="34" charset="0"/>
              </a:rPr>
              <a:t>thời</a:t>
            </a:r>
            <a:r>
              <a:rPr lang="en-US" sz="2200" dirty="0" smtClean="0">
                <a:cs typeface="Arial" panose="020B0604020202020204" pitchFamily="34" charset="0"/>
              </a:rPr>
              <a:t> </a:t>
            </a:r>
            <a:r>
              <a:rPr lang="en-US" sz="2200" dirty="0" err="1" smtClean="0">
                <a:cs typeface="Arial" panose="020B0604020202020204" pitchFamily="34" charset="0"/>
              </a:rPr>
              <a:t>gần</a:t>
            </a:r>
            <a:r>
              <a:rPr lang="en-US" sz="2200" dirty="0" smtClean="0">
                <a:cs typeface="Arial" panose="020B0604020202020204" pitchFamily="34" charset="0"/>
              </a:rPr>
              <a:t> </a:t>
            </a:r>
            <a:r>
              <a:rPr lang="en-US" sz="2200" dirty="0" err="1" smtClean="0">
                <a:cs typeface="Arial" panose="020B0604020202020204" pitchFamily="34" charset="0"/>
              </a:rPr>
              <a:t>hơn</a:t>
            </a:r>
            <a:r>
              <a:rPr lang="en-US" sz="2200" dirty="0" smtClean="0">
                <a:cs typeface="Arial" panose="020B0604020202020204" pitchFamily="34" charset="0"/>
              </a:rPr>
              <a:t> </a:t>
            </a:r>
            <a:r>
              <a:rPr lang="en-US" sz="2200" dirty="0" err="1" smtClean="0">
                <a:cs typeface="Arial" panose="020B0604020202020204" pitchFamily="34" charset="0"/>
              </a:rPr>
              <a:t>với</a:t>
            </a:r>
            <a:r>
              <a:rPr lang="en-US" sz="2200" dirty="0" smtClean="0">
                <a:cs typeface="Arial" panose="020B0604020202020204" pitchFamily="34" charset="0"/>
              </a:rPr>
              <a:t> </a:t>
            </a:r>
            <a:r>
              <a:rPr lang="en-US" sz="2200" dirty="0" err="1" smtClean="0">
                <a:cs typeface="Arial" panose="020B0604020202020204" pitchFamily="34" charset="0"/>
              </a:rPr>
              <a:t>giao</a:t>
            </a:r>
            <a:r>
              <a:rPr lang="en-US" sz="2200" dirty="0" smtClean="0">
                <a:cs typeface="Arial" panose="020B0604020202020204" pitchFamily="34" charset="0"/>
              </a:rPr>
              <a:t> </a:t>
            </a:r>
            <a:r>
              <a:rPr lang="en-US" sz="2200" dirty="0" err="1" smtClean="0">
                <a:cs typeface="Arial" panose="020B0604020202020204" pitchFamily="34" charset="0"/>
              </a:rPr>
              <a:t>tiếp</a:t>
            </a:r>
            <a:r>
              <a:rPr lang="en-US" sz="2200" dirty="0" smtClean="0">
                <a:cs typeface="Arial" panose="020B0604020202020204" pitchFamily="34" charset="0"/>
              </a:rPr>
              <a:t> </a:t>
            </a:r>
            <a:r>
              <a:rPr lang="en-US" sz="2200" dirty="0" err="1" smtClean="0">
                <a:cs typeface="Arial" panose="020B0604020202020204" pitchFamily="34" charset="0"/>
              </a:rPr>
              <a:t>giữa</a:t>
            </a:r>
            <a:r>
              <a:rPr lang="en-US" sz="2200" dirty="0" smtClean="0">
                <a:cs typeface="Arial" panose="020B0604020202020204" pitchFamily="34" charset="0"/>
              </a:rPr>
              <a:t> con </a:t>
            </a:r>
            <a:r>
              <a:rPr lang="en-US" sz="2200" dirty="0" err="1" smtClean="0">
                <a:cs typeface="Arial" panose="020B0604020202020204" pitchFamily="34" charset="0"/>
              </a:rPr>
              <a:t>người</a:t>
            </a:r>
            <a:r>
              <a:rPr lang="en-US" sz="2200" dirty="0" smtClean="0">
                <a:cs typeface="Arial" panose="020B0604020202020204" pitchFamily="34" charset="0"/>
              </a:rPr>
              <a:t> </a:t>
            </a:r>
            <a:r>
              <a:rPr lang="en-US" sz="2200" dirty="0" err="1" smtClean="0">
                <a:cs typeface="Arial" panose="020B0604020202020204" pitchFamily="34" charset="0"/>
              </a:rPr>
              <a:t>và</a:t>
            </a:r>
            <a:r>
              <a:rPr lang="en-US" sz="2200" dirty="0" smtClean="0">
                <a:cs typeface="Arial" panose="020B0604020202020204" pitchFamily="34" charset="0"/>
              </a:rPr>
              <a:t> con </a:t>
            </a:r>
            <a:r>
              <a:rPr lang="en-US" sz="2200" dirty="0" err="1" smtClean="0">
                <a:cs typeface="Arial" panose="020B0604020202020204" pitchFamily="34" charset="0"/>
              </a:rPr>
              <a:t>người</a:t>
            </a:r>
            <a:r>
              <a:rPr lang="en-US" sz="2200" dirty="0" smtClean="0">
                <a:cs typeface="Arial" panose="020B0604020202020204" pitchFamily="34" charset="0"/>
              </a:rPr>
              <a:t>. </a:t>
            </a:r>
          </a:p>
          <a:p>
            <a:pPr algn="just">
              <a:buFontTx/>
              <a:buChar char="-"/>
            </a:pPr>
            <a:r>
              <a:rPr lang="en-US" sz="2200" dirty="0">
                <a:cs typeface="Arial" panose="020B0604020202020204" pitchFamily="34" charset="0"/>
              </a:rPr>
              <a:t> </a:t>
            </a:r>
            <a:r>
              <a:rPr lang="en-US" sz="2200" dirty="0" err="1" smtClean="0">
                <a:cs typeface="Arial" panose="020B0604020202020204" pitchFamily="34" charset="0"/>
              </a:rPr>
              <a:t>Một</a:t>
            </a:r>
            <a:r>
              <a:rPr lang="en-US" sz="2200" dirty="0" smtClean="0">
                <a:cs typeface="Arial" panose="020B0604020202020204" pitchFamily="34" charset="0"/>
              </a:rPr>
              <a:t> </a:t>
            </a:r>
            <a:r>
              <a:rPr lang="en-US" sz="2200" dirty="0" err="1" smtClean="0">
                <a:cs typeface="Arial" panose="020B0604020202020204" pitchFamily="34" charset="0"/>
              </a:rPr>
              <a:t>trong</a:t>
            </a:r>
            <a:r>
              <a:rPr lang="en-US" sz="2200" dirty="0" smtClean="0">
                <a:cs typeface="Arial" panose="020B0604020202020204" pitchFamily="34" charset="0"/>
              </a:rPr>
              <a:t> </a:t>
            </a:r>
            <a:r>
              <a:rPr lang="en-US" sz="2200" dirty="0" err="1" smtClean="0">
                <a:cs typeface="Arial" panose="020B0604020202020204" pitchFamily="34" charset="0"/>
              </a:rPr>
              <a:t>các</a:t>
            </a:r>
            <a:r>
              <a:rPr lang="en-US" sz="2200" dirty="0" smtClean="0">
                <a:cs typeface="Arial" panose="020B0604020202020204" pitchFamily="34" charset="0"/>
              </a:rPr>
              <a:t> </a:t>
            </a:r>
            <a:r>
              <a:rPr lang="en-US" sz="2200" dirty="0" err="1" smtClean="0">
                <a:cs typeface="Arial" panose="020B0604020202020204" pitchFamily="34" charset="0"/>
              </a:rPr>
              <a:t>phương</a:t>
            </a:r>
            <a:r>
              <a:rPr lang="en-US" sz="2200" dirty="0" smtClean="0">
                <a:cs typeface="Arial" panose="020B0604020202020204" pitchFamily="34" charset="0"/>
              </a:rPr>
              <a:t> </a:t>
            </a:r>
            <a:r>
              <a:rPr lang="en-US" sz="2200" dirty="0" err="1" smtClean="0">
                <a:cs typeface="Arial" panose="020B0604020202020204" pitchFamily="34" charset="0"/>
              </a:rPr>
              <a:t>pháp</a:t>
            </a:r>
            <a:r>
              <a:rPr lang="en-US" sz="2200" dirty="0" smtClean="0">
                <a:cs typeface="Arial" panose="020B0604020202020204" pitchFamily="34" charset="0"/>
              </a:rPr>
              <a:t> </a:t>
            </a:r>
            <a:r>
              <a:rPr lang="en-US" sz="2200" dirty="0" err="1" smtClean="0">
                <a:cs typeface="Arial" panose="020B0604020202020204" pitchFamily="34" charset="0"/>
              </a:rPr>
              <a:t>giao</a:t>
            </a:r>
            <a:r>
              <a:rPr lang="en-US" sz="2200" dirty="0" smtClean="0">
                <a:cs typeface="Arial" panose="020B0604020202020204" pitchFamily="34" charset="0"/>
              </a:rPr>
              <a:t> </a:t>
            </a:r>
            <a:r>
              <a:rPr lang="en-US" sz="2200" dirty="0" err="1" smtClean="0">
                <a:cs typeface="Arial" panose="020B0604020202020204" pitchFamily="34" charset="0"/>
              </a:rPr>
              <a:t>tiếp</a:t>
            </a:r>
            <a:r>
              <a:rPr lang="en-US" sz="2200" dirty="0" smtClean="0">
                <a:cs typeface="Arial" panose="020B0604020202020204" pitchFamily="34" charset="0"/>
              </a:rPr>
              <a:t> </a:t>
            </a:r>
            <a:r>
              <a:rPr lang="en-US" sz="2200" dirty="0" err="1" smtClean="0">
                <a:cs typeface="Arial" panose="020B0604020202020204" pitchFamily="34" charset="0"/>
              </a:rPr>
              <a:t>tự</a:t>
            </a:r>
            <a:r>
              <a:rPr lang="en-US" sz="2200" dirty="0" smtClean="0">
                <a:cs typeface="Arial" panose="020B0604020202020204" pitchFamily="34" charset="0"/>
              </a:rPr>
              <a:t> </a:t>
            </a:r>
            <a:r>
              <a:rPr lang="en-US" sz="2200" dirty="0" err="1" smtClean="0">
                <a:cs typeface="Arial" panose="020B0604020202020204" pitchFamily="34" charset="0"/>
              </a:rPr>
              <a:t>nhiên</a:t>
            </a:r>
            <a:r>
              <a:rPr lang="en-US" sz="2200" dirty="0" smtClean="0">
                <a:cs typeface="Arial" panose="020B0604020202020204" pitchFamily="34" charset="0"/>
              </a:rPr>
              <a:t> </a:t>
            </a:r>
            <a:r>
              <a:rPr lang="en-US" sz="2200" dirty="0" err="1" smtClean="0">
                <a:cs typeface="Arial" panose="020B0604020202020204" pitchFamily="34" charset="0"/>
              </a:rPr>
              <a:t>giữa</a:t>
            </a:r>
            <a:r>
              <a:rPr lang="en-US" sz="2200" dirty="0" smtClean="0">
                <a:cs typeface="Arial" panose="020B0604020202020204" pitchFamily="34" charset="0"/>
              </a:rPr>
              <a:t> </a:t>
            </a:r>
            <a:r>
              <a:rPr lang="en-US" sz="2200" dirty="0" err="1" smtClean="0">
                <a:cs typeface="Arial" panose="020B0604020202020204" pitchFamily="34" charset="0"/>
              </a:rPr>
              <a:t>người</a:t>
            </a:r>
            <a:r>
              <a:rPr lang="en-US" sz="2200" dirty="0" smtClean="0">
                <a:cs typeface="Arial" panose="020B0604020202020204" pitchFamily="34" charset="0"/>
              </a:rPr>
              <a:t> </a:t>
            </a:r>
            <a:r>
              <a:rPr lang="en-US" sz="2200" dirty="0" err="1" smtClean="0">
                <a:cs typeface="Arial" panose="020B0604020202020204" pitchFamily="34" charset="0"/>
              </a:rPr>
              <a:t>với</a:t>
            </a:r>
            <a:r>
              <a:rPr lang="en-US" sz="2200" dirty="0" smtClean="0">
                <a:cs typeface="Arial" panose="020B0604020202020204" pitchFamily="34" charset="0"/>
              </a:rPr>
              <a:t> </a:t>
            </a:r>
            <a:r>
              <a:rPr lang="en-US" sz="2200" dirty="0" err="1" smtClean="0">
                <a:cs typeface="Arial" panose="020B0604020202020204" pitchFamily="34" charset="0"/>
              </a:rPr>
              <a:t>người</a:t>
            </a:r>
            <a:r>
              <a:rPr lang="en-US" sz="2200" dirty="0" smtClean="0">
                <a:cs typeface="Arial" panose="020B0604020202020204" pitchFamily="34" charset="0"/>
              </a:rPr>
              <a:t> </a:t>
            </a:r>
            <a:r>
              <a:rPr lang="en-US" sz="2200" dirty="0" err="1" smtClean="0">
                <a:cs typeface="Arial" panose="020B0604020202020204" pitchFamily="34" charset="0"/>
              </a:rPr>
              <a:t>là</a:t>
            </a:r>
            <a:r>
              <a:rPr lang="en-US" sz="2200" dirty="0" smtClean="0">
                <a:cs typeface="Arial" panose="020B0604020202020204" pitchFamily="34" charset="0"/>
              </a:rPr>
              <a:t> </a:t>
            </a:r>
            <a:r>
              <a:rPr lang="en-US" sz="2200" dirty="0" err="1" smtClean="0">
                <a:cs typeface="Arial" panose="020B0604020202020204" pitchFamily="34" charset="0"/>
              </a:rPr>
              <a:t>dựa</a:t>
            </a:r>
            <a:r>
              <a:rPr lang="en-US" sz="2200" dirty="0" smtClean="0">
                <a:cs typeface="Arial" panose="020B0604020202020204" pitchFamily="34" charset="0"/>
              </a:rPr>
              <a:t> </a:t>
            </a:r>
            <a:r>
              <a:rPr lang="en-US" sz="2200" dirty="0" err="1" smtClean="0">
                <a:cs typeface="Arial" panose="020B0604020202020204" pitchFamily="34" charset="0"/>
              </a:rPr>
              <a:t>trên</a:t>
            </a:r>
            <a:r>
              <a:rPr lang="en-US" sz="2200" dirty="0" smtClean="0">
                <a:cs typeface="Arial" panose="020B0604020202020204" pitchFamily="34" charset="0"/>
              </a:rPr>
              <a:t> </a:t>
            </a:r>
            <a:r>
              <a:rPr lang="en-US" sz="2200" dirty="0" err="1" smtClean="0">
                <a:cs typeface="Arial" panose="020B0604020202020204" pitchFamily="34" charset="0"/>
              </a:rPr>
              <a:t>ngôn</a:t>
            </a:r>
            <a:r>
              <a:rPr lang="en-US" sz="2200" dirty="0" smtClean="0">
                <a:cs typeface="Arial" panose="020B0604020202020204" pitchFamily="34" charset="0"/>
              </a:rPr>
              <a:t> </a:t>
            </a:r>
            <a:r>
              <a:rPr lang="en-US" sz="2200" dirty="0" err="1" smtClean="0">
                <a:cs typeface="Arial" panose="020B0604020202020204" pitchFamily="34" charset="0"/>
              </a:rPr>
              <a:t>ngữ</a:t>
            </a:r>
            <a:r>
              <a:rPr lang="en-US" sz="2200" dirty="0" smtClean="0">
                <a:cs typeface="Arial" panose="020B0604020202020204" pitchFamily="34" charset="0"/>
              </a:rPr>
              <a:t> </a:t>
            </a:r>
            <a:r>
              <a:rPr lang="en-US" sz="2200" dirty="0" err="1" smtClean="0">
                <a:cs typeface="Arial" panose="020B0604020202020204" pitchFamily="34" charset="0"/>
              </a:rPr>
              <a:t>cơ</a:t>
            </a:r>
            <a:r>
              <a:rPr lang="en-US" sz="2200" dirty="0" smtClean="0">
                <a:cs typeface="Arial" panose="020B0604020202020204" pitchFamily="34" charset="0"/>
              </a:rPr>
              <a:t> </a:t>
            </a:r>
            <a:r>
              <a:rPr lang="en-US" sz="2200" dirty="0" err="1" smtClean="0">
                <a:cs typeface="Arial" panose="020B0604020202020204" pitchFamily="34" charset="0"/>
              </a:rPr>
              <a:t>thể</a:t>
            </a:r>
            <a:r>
              <a:rPr lang="en-US" sz="2200" dirty="0" smtClean="0">
                <a:cs typeface="Arial" panose="020B0604020202020204" pitchFamily="34" charset="0"/>
              </a:rPr>
              <a:t>, </a:t>
            </a:r>
            <a:r>
              <a:rPr lang="en-US" sz="2200" dirty="0" err="1" smtClean="0">
                <a:cs typeface="Arial" panose="020B0604020202020204" pitchFamily="34" charset="0"/>
              </a:rPr>
              <a:t>cụ</a:t>
            </a:r>
            <a:r>
              <a:rPr lang="en-US" sz="2200" dirty="0" smtClean="0">
                <a:cs typeface="Arial" panose="020B0604020202020204" pitchFamily="34" charset="0"/>
              </a:rPr>
              <a:t> </a:t>
            </a:r>
            <a:r>
              <a:rPr lang="en-US" sz="2200" dirty="0" err="1" smtClean="0">
                <a:cs typeface="Arial" panose="020B0604020202020204" pitchFamily="34" charset="0"/>
              </a:rPr>
              <a:t>thể</a:t>
            </a:r>
            <a:r>
              <a:rPr lang="en-US" sz="2200" dirty="0" smtClean="0">
                <a:cs typeface="Arial" panose="020B0604020202020204" pitchFamily="34" charset="0"/>
              </a:rPr>
              <a:t> </a:t>
            </a:r>
            <a:r>
              <a:rPr lang="en-US" sz="2200" dirty="0" err="1" smtClean="0">
                <a:cs typeface="Arial" panose="020B0604020202020204" pitchFamily="34" charset="0"/>
              </a:rPr>
              <a:t>hơn</a:t>
            </a:r>
            <a:r>
              <a:rPr lang="en-US" sz="2200" dirty="0" smtClean="0">
                <a:cs typeface="Arial" panose="020B0604020202020204" pitchFamily="34" charset="0"/>
              </a:rPr>
              <a:t> </a:t>
            </a:r>
            <a:r>
              <a:rPr lang="en-US" sz="2200" dirty="0" err="1" smtClean="0">
                <a:cs typeface="Arial" panose="020B0604020202020204" pitchFamily="34" charset="0"/>
              </a:rPr>
              <a:t>là</a:t>
            </a:r>
            <a:r>
              <a:rPr lang="en-US" sz="2200" dirty="0" smtClean="0">
                <a:cs typeface="Arial" panose="020B0604020202020204" pitchFamily="34" charset="0"/>
              </a:rPr>
              <a:t> </a:t>
            </a:r>
            <a:r>
              <a:rPr lang="en-US" sz="2200" dirty="0" err="1" smtClean="0">
                <a:cs typeface="Arial" panose="020B0604020202020204" pitchFamily="34" charset="0"/>
              </a:rPr>
              <a:t>cử</a:t>
            </a:r>
            <a:r>
              <a:rPr lang="en-US" sz="2200" dirty="0" smtClean="0">
                <a:cs typeface="Arial" panose="020B0604020202020204" pitchFamily="34" charset="0"/>
              </a:rPr>
              <a:t> </a:t>
            </a:r>
            <a:r>
              <a:rPr lang="en-US" sz="2200" dirty="0" err="1" smtClean="0">
                <a:cs typeface="Arial" panose="020B0604020202020204" pitchFamily="34" charset="0"/>
              </a:rPr>
              <a:t>chỉ</a:t>
            </a:r>
            <a:r>
              <a:rPr lang="en-US" sz="2200" dirty="0" smtClean="0">
                <a:cs typeface="Arial" panose="020B0604020202020204" pitchFamily="34" charset="0"/>
              </a:rPr>
              <a:t> </a:t>
            </a:r>
            <a:r>
              <a:rPr lang="en-US" sz="2200" dirty="0" err="1" smtClean="0">
                <a:cs typeface="Arial" panose="020B0604020202020204" pitchFamily="34" charset="0"/>
              </a:rPr>
              <a:t>bàn</a:t>
            </a:r>
            <a:r>
              <a:rPr lang="en-US" sz="2200" dirty="0" smtClean="0">
                <a:cs typeface="Arial" panose="020B0604020202020204" pitchFamily="34" charset="0"/>
              </a:rPr>
              <a:t> </a:t>
            </a:r>
            <a:r>
              <a:rPr lang="en-US" sz="2200" dirty="0" err="1" smtClean="0">
                <a:cs typeface="Arial" panose="020B0604020202020204" pitchFamily="34" charset="0"/>
              </a:rPr>
              <a:t>tay</a:t>
            </a:r>
            <a:r>
              <a:rPr lang="en-US" sz="2200" dirty="0" smtClean="0">
                <a:cs typeface="Arial" panose="020B0604020202020204" pitchFamily="34" charset="0"/>
              </a:rPr>
              <a:t>.</a:t>
            </a:r>
          </a:p>
          <a:p>
            <a:pPr marL="0" indent="0" algn="just">
              <a:buNone/>
            </a:pP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898" y="3857414"/>
            <a:ext cx="2608729" cy="22222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823" y="3857414"/>
            <a:ext cx="2777255" cy="1986743"/>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8086" y="3857413"/>
            <a:ext cx="2544183" cy="1986744"/>
          </a:xfrm>
          <a:prstGeom prst="rect">
            <a:avLst/>
          </a:prstGeom>
        </p:spPr>
      </p:pic>
    </p:spTree>
    <p:extLst>
      <p:ext uri="{BB962C8B-B14F-4D97-AF65-F5344CB8AC3E}">
        <p14:creationId xmlns:p14="http://schemas.microsoft.com/office/powerpoint/2010/main" val="2478769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B158532-90E9-4007-A9F0-5FC2AB991F4D}"/>
              </a:ext>
            </a:extLst>
          </p:cNvPr>
          <p:cNvSpPr>
            <a:spLocks noGrp="1"/>
          </p:cNvSpPr>
          <p:nvPr>
            <p:ph type="title"/>
          </p:nvPr>
        </p:nvSpPr>
        <p:spPr/>
        <p:txBody>
          <a:bodyPr/>
          <a:lstStyle/>
          <a:p>
            <a:r>
              <a:rPr lang="en-US" dirty="0" smtClean="0"/>
              <a:t>1.Đặt </a:t>
            </a:r>
            <a:r>
              <a:rPr lang="en-US" dirty="0" err="1"/>
              <a:t>vấn</a:t>
            </a:r>
            <a:r>
              <a:rPr lang="en-US" dirty="0"/>
              <a:t> </a:t>
            </a:r>
            <a:r>
              <a:rPr lang="en-US" dirty="0" err="1"/>
              <a:t>đề</a:t>
            </a:r>
            <a:endParaRPr lang="en-US" dirty="0"/>
          </a:p>
        </p:txBody>
      </p:sp>
      <p:sp>
        <p:nvSpPr>
          <p:cNvPr id="3" name="Chỗ dành sẵn cho Nội dung 2">
            <a:extLst>
              <a:ext uri="{FF2B5EF4-FFF2-40B4-BE49-F238E27FC236}">
                <a16:creationId xmlns:a16="http://schemas.microsoft.com/office/drawing/2014/main" id="{80656CE4-88F9-43B2-990C-BA8FAD281C9F}"/>
              </a:ext>
            </a:extLst>
          </p:cNvPr>
          <p:cNvSpPr>
            <a:spLocks noGrp="1"/>
          </p:cNvSpPr>
          <p:nvPr>
            <p:ph idx="1"/>
          </p:nvPr>
        </p:nvSpPr>
        <p:spPr>
          <a:xfrm>
            <a:off x="1097280" y="1845734"/>
            <a:ext cx="10058400" cy="4023360"/>
          </a:xfrm>
        </p:spPr>
        <p:txBody>
          <a:bodyPr>
            <a:normAutofit/>
          </a:bodyPr>
          <a:lstStyle/>
          <a:p>
            <a:pPr algn="just"/>
            <a:r>
              <a:rPr lang="en-US" sz="2200" dirty="0">
                <a:cs typeface="Arial" panose="020B0604020202020204" pitchFamily="34" charset="0"/>
              </a:rPr>
              <a:t>H</a:t>
            </a:r>
            <a:r>
              <a:rPr lang="en-US" sz="2200" dirty="0" smtClean="0">
                <a:cs typeface="Arial" panose="020B0604020202020204" pitchFamily="34" charset="0"/>
              </a:rPr>
              <a:t>ai </a:t>
            </a:r>
            <a:r>
              <a:rPr lang="en-US" sz="2200" dirty="0" err="1" smtClean="0">
                <a:cs typeface="Arial" panose="020B0604020202020204" pitchFamily="34" charset="0"/>
              </a:rPr>
              <a:t>xu</a:t>
            </a:r>
            <a:r>
              <a:rPr lang="en-US" sz="2200" dirty="0" smtClean="0">
                <a:cs typeface="Arial" panose="020B0604020202020204" pitchFamily="34" charset="0"/>
              </a:rPr>
              <a:t> </a:t>
            </a:r>
            <a:r>
              <a:rPr lang="en-US" sz="2200" dirty="0" err="1" smtClean="0">
                <a:cs typeface="Arial" panose="020B0604020202020204" pitchFamily="34" charset="0"/>
              </a:rPr>
              <a:t>hướng</a:t>
            </a:r>
            <a:r>
              <a:rPr lang="en-US" sz="2200" dirty="0" smtClean="0">
                <a:cs typeface="Arial" panose="020B0604020202020204" pitchFamily="34" charset="0"/>
              </a:rPr>
              <a:t> </a:t>
            </a:r>
            <a:r>
              <a:rPr lang="en-US" sz="2200" dirty="0" err="1" smtClean="0">
                <a:cs typeface="Arial" panose="020B0604020202020204" pitchFamily="34" charset="0"/>
              </a:rPr>
              <a:t>nghiên</a:t>
            </a:r>
            <a:r>
              <a:rPr lang="en-US" sz="2200" dirty="0" smtClean="0">
                <a:cs typeface="Arial" panose="020B0604020202020204" pitchFamily="34" charset="0"/>
              </a:rPr>
              <a:t> </a:t>
            </a:r>
            <a:r>
              <a:rPr lang="en-US" sz="2200" dirty="0" err="1" smtClean="0">
                <a:cs typeface="Arial" panose="020B0604020202020204" pitchFamily="34" charset="0"/>
              </a:rPr>
              <a:t>cứu</a:t>
            </a:r>
            <a:r>
              <a:rPr lang="en-US" sz="2200" dirty="0" smtClean="0">
                <a:cs typeface="Arial" panose="020B0604020202020204" pitchFamily="34" charset="0"/>
              </a:rPr>
              <a:t> </a:t>
            </a:r>
            <a:r>
              <a:rPr lang="en-US" sz="2200" dirty="0" err="1" smtClean="0">
                <a:cs typeface="Arial" panose="020B0604020202020204" pitchFamily="34" charset="0"/>
              </a:rPr>
              <a:t>được</a:t>
            </a:r>
            <a:r>
              <a:rPr lang="en-US" sz="2200" dirty="0" smtClean="0">
                <a:cs typeface="Arial" panose="020B0604020202020204" pitchFamily="34" charset="0"/>
              </a:rPr>
              <a:t> </a:t>
            </a:r>
            <a:r>
              <a:rPr lang="en-US" sz="2200" dirty="0" err="1" smtClean="0">
                <a:cs typeface="Arial" panose="020B0604020202020204" pitchFamily="34" charset="0"/>
              </a:rPr>
              <a:t>đề</a:t>
            </a:r>
            <a:r>
              <a:rPr lang="en-US" sz="2200" dirty="0" smtClean="0">
                <a:cs typeface="Arial" panose="020B0604020202020204" pitchFamily="34" charset="0"/>
              </a:rPr>
              <a:t> </a:t>
            </a:r>
            <a:r>
              <a:rPr lang="en-US" sz="2200" dirty="0" err="1" smtClean="0">
                <a:cs typeface="Arial" panose="020B0604020202020204" pitchFamily="34" charset="0"/>
              </a:rPr>
              <a:t>xuất</a:t>
            </a:r>
            <a:r>
              <a:rPr lang="en-US" sz="2200" dirty="0" smtClean="0">
                <a:cs typeface="Arial" panose="020B0604020202020204" pitchFamily="34" charset="0"/>
              </a:rPr>
              <a:t>:</a:t>
            </a:r>
          </a:p>
          <a:p>
            <a:pPr marL="0" indent="0" algn="just">
              <a:buNone/>
            </a:pPr>
            <a:r>
              <a:rPr lang="en-US" sz="2200" dirty="0">
                <a:cs typeface="Arial" panose="020B0604020202020204" pitchFamily="34" charset="0"/>
              </a:rPr>
              <a:t> </a:t>
            </a:r>
            <a:r>
              <a:rPr lang="en-US" sz="2200" dirty="0" smtClean="0">
                <a:cs typeface="Arial" panose="020B0604020202020204" pitchFamily="34" charset="0"/>
              </a:rPr>
              <a:t>  - </a:t>
            </a:r>
            <a:r>
              <a:rPr lang="en-US" sz="2200" dirty="0" err="1" smtClean="0">
                <a:cs typeface="Arial" panose="020B0604020202020204" pitchFamily="34" charset="0"/>
              </a:rPr>
              <a:t>Phát</a:t>
            </a:r>
            <a:r>
              <a:rPr lang="en-US" sz="2200" dirty="0" smtClean="0">
                <a:cs typeface="Arial" panose="020B0604020202020204" pitchFamily="34" charset="0"/>
              </a:rPr>
              <a:t> </a:t>
            </a:r>
            <a:r>
              <a:rPr lang="en-US" sz="2200" dirty="0" err="1" smtClean="0">
                <a:cs typeface="Arial" panose="020B0604020202020204" pitchFamily="34" charset="0"/>
              </a:rPr>
              <a:t>triển</a:t>
            </a:r>
            <a:r>
              <a:rPr lang="en-US" sz="2200" dirty="0" smtClean="0">
                <a:cs typeface="Arial" panose="020B0604020202020204" pitchFamily="34" charset="0"/>
              </a:rPr>
              <a:t> </a:t>
            </a:r>
            <a:r>
              <a:rPr lang="en-US" sz="2200" dirty="0" err="1" smtClean="0">
                <a:cs typeface="Arial" panose="020B0604020202020204" pitchFamily="34" charset="0"/>
              </a:rPr>
              <a:t>công</a:t>
            </a:r>
            <a:r>
              <a:rPr lang="en-US" sz="2200" dirty="0" smtClean="0">
                <a:cs typeface="Arial" panose="020B0604020202020204" pitchFamily="34" charset="0"/>
              </a:rPr>
              <a:t> </a:t>
            </a:r>
            <a:r>
              <a:rPr lang="en-US" sz="2200" dirty="0" err="1" smtClean="0">
                <a:cs typeface="Arial" panose="020B0604020202020204" pitchFamily="34" charset="0"/>
              </a:rPr>
              <a:t>nghệ</a:t>
            </a:r>
            <a:r>
              <a:rPr lang="en-US" sz="2200" dirty="0" smtClean="0">
                <a:cs typeface="Arial" panose="020B0604020202020204" pitchFamily="34" charset="0"/>
              </a:rPr>
              <a:t> </a:t>
            </a:r>
            <a:r>
              <a:rPr lang="en-US" sz="2200" dirty="0" err="1" smtClean="0">
                <a:cs typeface="Arial" panose="020B0604020202020204" pitchFamily="34" charset="0"/>
              </a:rPr>
              <a:t>hỗ</a:t>
            </a:r>
            <a:r>
              <a:rPr lang="en-US" sz="2200" dirty="0" smtClean="0">
                <a:cs typeface="Arial" panose="020B0604020202020204" pitchFamily="34" charset="0"/>
              </a:rPr>
              <a:t> </a:t>
            </a:r>
            <a:r>
              <a:rPr lang="en-US" sz="2200" dirty="0" err="1" smtClean="0">
                <a:cs typeface="Arial" panose="020B0604020202020204" pitchFamily="34" charset="0"/>
              </a:rPr>
              <a:t>trợ</a:t>
            </a:r>
            <a:endParaRPr lang="en-US" sz="2200" dirty="0">
              <a:cs typeface="Arial" panose="020B0604020202020204" pitchFamily="34" charset="0"/>
            </a:endParaRPr>
          </a:p>
          <a:p>
            <a:pPr marL="0" indent="0" algn="just">
              <a:buNone/>
            </a:pPr>
            <a:r>
              <a:rPr lang="en-US" sz="2200" dirty="0">
                <a:cs typeface="Arial" panose="020B0604020202020204" pitchFamily="34" charset="0"/>
              </a:rPr>
              <a:t> </a:t>
            </a:r>
            <a:r>
              <a:rPr lang="en-US" sz="2200" dirty="0" smtClean="0">
                <a:cs typeface="Arial" panose="020B0604020202020204" pitchFamily="34" charset="0"/>
              </a:rPr>
              <a:t>  - </a:t>
            </a:r>
            <a:r>
              <a:rPr lang="en-US" sz="2200" dirty="0" err="1" smtClean="0">
                <a:cs typeface="Arial" panose="020B0604020202020204" pitchFamily="34" charset="0"/>
              </a:rPr>
              <a:t>Phát</a:t>
            </a:r>
            <a:r>
              <a:rPr lang="en-US" sz="2200" dirty="0" smtClean="0">
                <a:cs typeface="Arial" panose="020B0604020202020204" pitchFamily="34" charset="0"/>
              </a:rPr>
              <a:t> </a:t>
            </a:r>
            <a:r>
              <a:rPr lang="en-US" sz="2200" dirty="0" err="1" smtClean="0">
                <a:cs typeface="Arial" panose="020B0604020202020204" pitchFamily="34" charset="0"/>
              </a:rPr>
              <a:t>triển</a:t>
            </a:r>
            <a:r>
              <a:rPr lang="en-US" sz="2200" dirty="0" smtClean="0">
                <a:cs typeface="Arial" panose="020B0604020202020204" pitchFamily="34" charset="0"/>
              </a:rPr>
              <a:t> </a:t>
            </a:r>
            <a:r>
              <a:rPr lang="en-US" sz="2200" dirty="0" err="1" smtClean="0">
                <a:cs typeface="Arial" panose="020B0604020202020204" pitchFamily="34" charset="0"/>
              </a:rPr>
              <a:t>thuật</a:t>
            </a:r>
            <a:r>
              <a:rPr lang="en-US" sz="2200" dirty="0" smtClean="0">
                <a:cs typeface="Arial" panose="020B0604020202020204" pitchFamily="34" charset="0"/>
              </a:rPr>
              <a:t> </a:t>
            </a:r>
            <a:r>
              <a:rPr lang="en-US" sz="2200" dirty="0" err="1" smtClean="0">
                <a:cs typeface="Arial" panose="020B0604020202020204" pitchFamily="34" charset="0"/>
              </a:rPr>
              <a:t>toán</a:t>
            </a:r>
            <a:endParaRPr lang="en-US" sz="2200" dirty="0" smtClean="0">
              <a:cs typeface="Arial" panose="020B0604020202020204" pitchFamily="34" charset="0"/>
            </a:endParaRPr>
          </a:p>
          <a:p>
            <a:pPr algn="just"/>
            <a:endParaRPr lang="en-US" dirty="0" smtClean="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767" y="3367143"/>
            <a:ext cx="3797449" cy="27322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9531" y="3367142"/>
            <a:ext cx="4264935" cy="2732291"/>
          </a:xfrm>
          <a:prstGeom prst="rect">
            <a:avLst/>
          </a:prstGeom>
        </p:spPr>
      </p:pic>
    </p:spTree>
    <p:extLst>
      <p:ext uri="{BB962C8B-B14F-4D97-AF65-F5344CB8AC3E}">
        <p14:creationId xmlns:p14="http://schemas.microsoft.com/office/powerpoint/2010/main" val="3446453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240A850-E429-4F14-AA2F-5E0EA5883250}"/>
              </a:ext>
            </a:extLst>
          </p:cNvPr>
          <p:cNvSpPr>
            <a:spLocks noGrp="1"/>
          </p:cNvSpPr>
          <p:nvPr>
            <p:ph type="title"/>
          </p:nvPr>
        </p:nvSpPr>
        <p:spPr/>
        <p:txBody>
          <a:bodyPr/>
          <a:lstStyle/>
          <a:p>
            <a:r>
              <a:rPr lang="en-US" dirty="0" smtClean="0"/>
              <a:t>2.Cơ </a:t>
            </a:r>
            <a:r>
              <a:rPr lang="en-US" dirty="0" err="1" smtClean="0"/>
              <a:t>sở</a:t>
            </a:r>
            <a:r>
              <a:rPr lang="en-US" dirty="0" smtClean="0"/>
              <a:t> </a:t>
            </a:r>
            <a:r>
              <a:rPr lang="en-US" dirty="0" err="1" smtClean="0"/>
              <a:t>lý</a:t>
            </a:r>
            <a:r>
              <a:rPr lang="en-US" dirty="0" smtClean="0"/>
              <a:t> </a:t>
            </a:r>
            <a:r>
              <a:rPr lang="en-US" dirty="0" err="1" smtClean="0"/>
              <a:t>thuyết</a:t>
            </a:r>
            <a:endParaRPr lang="en-US" dirty="0"/>
          </a:p>
        </p:txBody>
      </p:sp>
      <p:sp>
        <p:nvSpPr>
          <p:cNvPr id="3" name="Chỗ dành sẵn cho Nội dung 2">
            <a:extLst>
              <a:ext uri="{FF2B5EF4-FFF2-40B4-BE49-F238E27FC236}">
                <a16:creationId xmlns:a16="http://schemas.microsoft.com/office/drawing/2014/main" id="{6F4F46EA-05B9-4F35-95E8-B2A5C8D2B0C1}"/>
              </a:ext>
            </a:extLst>
          </p:cNvPr>
          <p:cNvSpPr>
            <a:spLocks noGrp="1"/>
          </p:cNvSpPr>
          <p:nvPr>
            <p:ph idx="1"/>
          </p:nvPr>
        </p:nvSpPr>
        <p:spPr>
          <a:xfrm>
            <a:off x="1097280" y="1845734"/>
            <a:ext cx="4808998" cy="1662576"/>
          </a:xfrm>
        </p:spPr>
        <p:txBody>
          <a:bodyPr/>
          <a:lstStyle/>
          <a:p>
            <a:r>
              <a:rPr lang="en-US" dirty="0" smtClean="0"/>
              <a:t> </a:t>
            </a:r>
            <a:r>
              <a:rPr lang="en-US" sz="2200" dirty="0" smtClean="0"/>
              <a:t>- CNN</a:t>
            </a:r>
            <a:endParaRPr lang="en-US" sz="2200" dirty="0"/>
          </a:p>
          <a:p>
            <a:r>
              <a:rPr lang="en-US" sz="2200" dirty="0"/>
              <a:t> </a:t>
            </a:r>
            <a:r>
              <a:rPr lang="en-US" sz="2200" dirty="0" smtClean="0"/>
              <a:t>- LSTM</a:t>
            </a:r>
            <a:endParaRPr lang="en-US" sz="2200" dirty="0"/>
          </a:p>
        </p:txBody>
      </p:sp>
      <p:pic>
        <p:nvPicPr>
          <p:cNvPr id="7" name="Hình ảnh 6" descr="Ảnh có chứa đồng hồ&#10;&#10;Mô tả được tạo tự động">
            <a:extLst>
              <a:ext uri="{FF2B5EF4-FFF2-40B4-BE49-F238E27FC236}">
                <a16:creationId xmlns:a16="http://schemas.microsoft.com/office/drawing/2014/main" id="{F0B848A8-D8EF-4305-9662-4DDD6C6A7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2036" y="2986825"/>
            <a:ext cx="5382092" cy="2527952"/>
          </a:xfrm>
          <a:prstGeom prst="rect">
            <a:avLst/>
          </a:prstGeom>
        </p:spPr>
      </p:pic>
      <p:pic>
        <p:nvPicPr>
          <p:cNvPr id="6" name="Hình ảnh 5" descr="Ảnh có chứa bản đồ&#10;&#10;Mô tả được tạo tự động">
            <a:extLst>
              <a:ext uri="{FF2B5EF4-FFF2-40B4-BE49-F238E27FC236}">
                <a16:creationId xmlns:a16="http://schemas.microsoft.com/office/drawing/2014/main" id="{D439EE5B-1B29-4FF0-BE03-5ACE94BB9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557" y="3008341"/>
            <a:ext cx="5232600" cy="2331625"/>
          </a:xfrm>
          <a:prstGeom prst="rect">
            <a:avLst/>
          </a:prstGeom>
        </p:spPr>
      </p:pic>
    </p:spTree>
    <p:extLst>
      <p:ext uri="{BB962C8B-B14F-4D97-AF65-F5344CB8AC3E}">
        <p14:creationId xmlns:p14="http://schemas.microsoft.com/office/powerpoint/2010/main" val="2890153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3.Các </a:t>
            </a:r>
            <a:r>
              <a:rPr lang="en-US" dirty="0" err="1" smtClean="0"/>
              <a:t>thuật</a:t>
            </a:r>
            <a:r>
              <a:rPr lang="en-US" dirty="0" smtClean="0"/>
              <a:t> </a:t>
            </a:r>
            <a:r>
              <a:rPr lang="en-US" dirty="0" err="1" smtClean="0"/>
              <a:t>toán</a:t>
            </a:r>
            <a:r>
              <a:rPr lang="en-US" dirty="0" smtClean="0"/>
              <a:t> </a:t>
            </a:r>
            <a:r>
              <a:rPr lang="en-US" dirty="0" err="1" smtClean="0"/>
              <a:t>đề</a:t>
            </a:r>
            <a:r>
              <a:rPr lang="en-US" dirty="0" smtClean="0"/>
              <a:t> </a:t>
            </a:r>
            <a:r>
              <a:rPr lang="en-US" dirty="0" err="1" smtClean="0"/>
              <a:t>xuất</a:t>
            </a:r>
            <a:endParaRPr lang="en-US" dirty="0"/>
          </a:p>
        </p:txBody>
      </p:sp>
      <p:sp>
        <p:nvSpPr>
          <p:cNvPr id="3" name="Content Placeholder 2"/>
          <p:cNvSpPr>
            <a:spLocks noGrp="1"/>
          </p:cNvSpPr>
          <p:nvPr>
            <p:ph idx="1"/>
          </p:nvPr>
        </p:nvSpPr>
        <p:spPr/>
        <p:txBody>
          <a:bodyPr>
            <a:normAutofit/>
          </a:bodyPr>
          <a:lstStyle/>
          <a:p>
            <a:pPr algn="just"/>
            <a:r>
              <a:rPr lang="en-US" sz="2200" dirty="0" smtClean="0"/>
              <a:t>3 </a:t>
            </a:r>
            <a:r>
              <a:rPr lang="en-US" sz="2200" dirty="0" err="1" smtClean="0"/>
              <a:t>phương</a:t>
            </a:r>
            <a:r>
              <a:rPr lang="en-US" sz="2200" dirty="0" smtClean="0"/>
              <a:t> </a:t>
            </a:r>
            <a:r>
              <a:rPr lang="en-US" sz="2200" dirty="0" err="1" smtClean="0"/>
              <a:t>pháp</a:t>
            </a:r>
            <a:r>
              <a:rPr lang="en-US" sz="2200" dirty="0" smtClean="0"/>
              <a:t> </a:t>
            </a:r>
            <a:r>
              <a:rPr lang="en-US" sz="2200" dirty="0" err="1" smtClean="0"/>
              <a:t>tiếp</a:t>
            </a:r>
            <a:r>
              <a:rPr lang="en-US" sz="2200" dirty="0" smtClean="0"/>
              <a:t> </a:t>
            </a:r>
            <a:r>
              <a:rPr lang="en-US" sz="2200" dirty="0" err="1" smtClean="0"/>
              <a:t>cận</a:t>
            </a:r>
            <a:r>
              <a:rPr lang="en-US" sz="2200" dirty="0" smtClean="0"/>
              <a:t>:</a:t>
            </a:r>
          </a:p>
          <a:p>
            <a:pPr marL="0" indent="0" algn="just">
              <a:buNone/>
            </a:pPr>
            <a:r>
              <a:rPr lang="en-US" sz="2200" dirty="0" smtClean="0"/>
              <a:t>          - </a:t>
            </a:r>
            <a:r>
              <a:rPr lang="en-US" sz="2200" dirty="0" err="1" smtClean="0"/>
              <a:t>Mô</a:t>
            </a:r>
            <a:r>
              <a:rPr lang="en-US" sz="2200" dirty="0" smtClean="0"/>
              <a:t> </a:t>
            </a:r>
            <a:r>
              <a:rPr lang="en-US" sz="2200" dirty="0" err="1" smtClean="0"/>
              <a:t>hình</a:t>
            </a:r>
            <a:r>
              <a:rPr lang="en-US" sz="2200" dirty="0" smtClean="0"/>
              <a:t> </a:t>
            </a:r>
            <a:r>
              <a:rPr lang="en-US" sz="2200" dirty="0" err="1" smtClean="0"/>
              <a:t>sử</a:t>
            </a:r>
            <a:r>
              <a:rPr lang="en-US" sz="2200" dirty="0" smtClean="0"/>
              <a:t> </a:t>
            </a:r>
            <a:r>
              <a:rPr lang="en-US" sz="2200" dirty="0" err="1" smtClean="0"/>
              <a:t>dụng</a:t>
            </a:r>
            <a:r>
              <a:rPr lang="en-US" sz="2200" dirty="0" smtClean="0"/>
              <a:t> </a:t>
            </a:r>
            <a:r>
              <a:rPr lang="en-US" sz="2200" dirty="0" err="1" smtClean="0"/>
              <a:t>kiến</a:t>
            </a:r>
            <a:r>
              <a:rPr lang="en-US" sz="2200" dirty="0" smtClean="0"/>
              <a:t> </a:t>
            </a:r>
            <a:r>
              <a:rPr lang="en-US" sz="2200" dirty="0" err="1" smtClean="0"/>
              <a:t>trúc</a:t>
            </a:r>
            <a:r>
              <a:rPr lang="en-US" sz="2200" dirty="0" smtClean="0"/>
              <a:t> 3D CNN.</a:t>
            </a:r>
          </a:p>
          <a:p>
            <a:pPr marL="0" indent="0" algn="just">
              <a:buNone/>
            </a:pPr>
            <a:r>
              <a:rPr lang="en-US" sz="2200" dirty="0"/>
              <a:t> </a:t>
            </a:r>
            <a:r>
              <a:rPr lang="en-US" sz="2200" dirty="0" smtClean="0"/>
              <a:t>         - </a:t>
            </a:r>
            <a:r>
              <a:rPr lang="en-US" sz="2200" dirty="0" err="1" smtClean="0"/>
              <a:t>Mô</a:t>
            </a:r>
            <a:r>
              <a:rPr lang="en-US" sz="2200" dirty="0" smtClean="0"/>
              <a:t> </a:t>
            </a:r>
            <a:r>
              <a:rPr lang="en-US" sz="2200" dirty="0" err="1" smtClean="0"/>
              <a:t>hình</a:t>
            </a:r>
            <a:r>
              <a:rPr lang="en-US" sz="2200" dirty="0" smtClean="0"/>
              <a:t> </a:t>
            </a:r>
            <a:r>
              <a:rPr lang="en-US" sz="2200" dirty="0" err="1" smtClean="0"/>
              <a:t>kết</a:t>
            </a:r>
            <a:r>
              <a:rPr lang="en-US" sz="2200" dirty="0" smtClean="0"/>
              <a:t> </a:t>
            </a:r>
            <a:r>
              <a:rPr lang="en-US" sz="2200" dirty="0" err="1" smtClean="0"/>
              <a:t>hợp</a:t>
            </a:r>
            <a:r>
              <a:rPr lang="en-US" sz="2200" dirty="0" smtClean="0"/>
              <a:t> 3D CNN </a:t>
            </a:r>
            <a:r>
              <a:rPr lang="en-US" sz="2200" dirty="0" err="1" smtClean="0"/>
              <a:t>và</a:t>
            </a:r>
            <a:r>
              <a:rPr lang="en-US" sz="2200" dirty="0" smtClean="0"/>
              <a:t> LSTM.</a:t>
            </a:r>
          </a:p>
          <a:p>
            <a:pPr marL="0" indent="0" algn="just">
              <a:buNone/>
            </a:pPr>
            <a:r>
              <a:rPr lang="en-US" sz="2200" dirty="0"/>
              <a:t> </a:t>
            </a:r>
            <a:r>
              <a:rPr lang="en-US" sz="2200" dirty="0" smtClean="0"/>
              <a:t>         - </a:t>
            </a:r>
            <a:r>
              <a:rPr lang="en-US" sz="2200" dirty="0" err="1" smtClean="0"/>
              <a:t>Mô</a:t>
            </a:r>
            <a:r>
              <a:rPr lang="en-US" sz="2200" dirty="0" smtClean="0"/>
              <a:t> </a:t>
            </a:r>
            <a:r>
              <a:rPr lang="en-US" sz="2200" dirty="0" err="1" smtClean="0"/>
              <a:t>hình</a:t>
            </a:r>
            <a:r>
              <a:rPr lang="en-US" sz="2200" dirty="0" smtClean="0"/>
              <a:t> Temporal shift module (TSM).</a:t>
            </a:r>
            <a:endParaRPr lang="en-US" sz="2200" dirty="0"/>
          </a:p>
        </p:txBody>
      </p:sp>
    </p:spTree>
    <p:extLst>
      <p:ext uri="{BB962C8B-B14F-4D97-AF65-F5344CB8AC3E}">
        <p14:creationId xmlns:p14="http://schemas.microsoft.com/office/powerpoint/2010/main" val="6245069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C736AB1-E187-4B66-A0D9-51887F3491EF}"/>
              </a:ext>
            </a:extLst>
          </p:cNvPr>
          <p:cNvSpPr>
            <a:spLocks noGrp="1"/>
          </p:cNvSpPr>
          <p:nvPr>
            <p:ph type="title"/>
          </p:nvPr>
        </p:nvSpPr>
        <p:spPr/>
        <p:txBody>
          <a:bodyPr/>
          <a:lstStyle/>
          <a:p>
            <a:r>
              <a:rPr lang="en-US" dirty="0"/>
              <a:t>3</a:t>
            </a:r>
            <a:r>
              <a:rPr lang="en-US" dirty="0" smtClean="0"/>
              <a:t>.Các </a:t>
            </a:r>
            <a:r>
              <a:rPr lang="en-US" dirty="0" err="1" smtClean="0"/>
              <a:t>thuật</a:t>
            </a:r>
            <a:r>
              <a:rPr lang="en-US" dirty="0" smtClean="0"/>
              <a:t> </a:t>
            </a:r>
            <a:r>
              <a:rPr lang="en-US" dirty="0" err="1" smtClean="0"/>
              <a:t>toán</a:t>
            </a:r>
            <a:r>
              <a:rPr lang="en-US" dirty="0" smtClean="0"/>
              <a:t> </a:t>
            </a:r>
            <a:r>
              <a:rPr lang="en-US" dirty="0" err="1" smtClean="0"/>
              <a:t>đề</a:t>
            </a:r>
            <a:r>
              <a:rPr lang="en-US" dirty="0" smtClean="0"/>
              <a:t> </a:t>
            </a:r>
            <a:r>
              <a:rPr lang="en-US" dirty="0" err="1" smtClean="0"/>
              <a:t>xuất</a:t>
            </a:r>
            <a:endParaRPr lang="en-US" dirty="0"/>
          </a:p>
        </p:txBody>
      </p:sp>
      <p:sp>
        <p:nvSpPr>
          <p:cNvPr id="3" name="Chỗ dành sẵn cho Nội dung 2">
            <a:extLst>
              <a:ext uri="{FF2B5EF4-FFF2-40B4-BE49-F238E27FC236}">
                <a16:creationId xmlns:a16="http://schemas.microsoft.com/office/drawing/2014/main" id="{8AC658A7-6AA6-427E-B89A-0C46F1B1F577}"/>
              </a:ext>
            </a:extLst>
          </p:cNvPr>
          <p:cNvSpPr>
            <a:spLocks noGrp="1"/>
          </p:cNvSpPr>
          <p:nvPr>
            <p:ph idx="1"/>
          </p:nvPr>
        </p:nvSpPr>
        <p:spPr/>
        <p:txBody>
          <a:bodyPr/>
          <a:lstStyle/>
          <a:p>
            <a:pPr algn="just"/>
            <a:r>
              <a:rPr lang="en-US" sz="2400" b="1" dirty="0" err="1" smtClean="0"/>
              <a:t>Mô</a:t>
            </a:r>
            <a:r>
              <a:rPr lang="en-US" sz="2400" b="1" dirty="0" smtClean="0"/>
              <a:t> </a:t>
            </a:r>
            <a:r>
              <a:rPr lang="en-US" sz="2400" b="1" dirty="0" err="1" smtClean="0"/>
              <a:t>hình</a:t>
            </a:r>
            <a:r>
              <a:rPr lang="en-US" sz="2400" b="1" dirty="0" smtClean="0"/>
              <a:t> </a:t>
            </a:r>
            <a:r>
              <a:rPr lang="en-US" sz="2400" b="1" dirty="0" err="1" smtClean="0"/>
              <a:t>sử</a:t>
            </a:r>
            <a:r>
              <a:rPr lang="en-US" sz="2400" b="1" dirty="0" smtClean="0"/>
              <a:t> </a:t>
            </a:r>
            <a:r>
              <a:rPr lang="en-US" sz="2400" b="1" dirty="0" err="1" smtClean="0"/>
              <a:t>dụng</a:t>
            </a:r>
            <a:r>
              <a:rPr lang="en-US" sz="2400" b="1" dirty="0" smtClean="0"/>
              <a:t> </a:t>
            </a:r>
            <a:r>
              <a:rPr lang="en-US" sz="2400" b="1" smtClean="0"/>
              <a:t>k</a:t>
            </a:r>
            <a:r>
              <a:rPr lang="en-US" sz="2400" b="1" smtClean="0"/>
              <a:t>iến</a:t>
            </a:r>
            <a:r>
              <a:rPr lang="en-US" sz="2400" b="1" dirty="0" smtClean="0"/>
              <a:t> </a:t>
            </a:r>
            <a:r>
              <a:rPr lang="en-US" sz="2400" b="1" dirty="0" err="1" smtClean="0"/>
              <a:t>trúc</a:t>
            </a:r>
            <a:r>
              <a:rPr lang="en-US" sz="2400" b="1" dirty="0" smtClean="0"/>
              <a:t> 3D CNN</a:t>
            </a:r>
          </a:p>
          <a:p>
            <a:pPr algn="just"/>
            <a:r>
              <a:rPr lang="en-US" sz="2200" dirty="0" smtClean="0"/>
              <a:t>RGB image: </a:t>
            </a:r>
            <a:r>
              <a:rPr lang="en-US" sz="2200" dirty="0" err="1" smtClean="0"/>
              <a:t>chanel</a:t>
            </a:r>
            <a:r>
              <a:rPr lang="en-US" sz="2200" dirty="0" smtClean="0"/>
              <a:t> x height x width</a:t>
            </a:r>
          </a:p>
          <a:p>
            <a:pPr algn="just"/>
            <a:r>
              <a:rPr lang="en-US" sz="2200" dirty="0" smtClean="0"/>
              <a:t>RGB video:  </a:t>
            </a:r>
            <a:r>
              <a:rPr lang="en-US" sz="2200" dirty="0" err="1" smtClean="0"/>
              <a:t>chanel</a:t>
            </a:r>
            <a:r>
              <a:rPr lang="en-US" sz="2200" dirty="0" smtClean="0"/>
              <a:t> x height x width x time</a:t>
            </a:r>
          </a:p>
          <a:p>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009" y="3362429"/>
            <a:ext cx="3632763" cy="26077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0" y="3463501"/>
            <a:ext cx="3612445" cy="2405593"/>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895" y="4116811"/>
            <a:ext cx="4139682" cy="1120237"/>
          </a:xfrm>
          <a:prstGeom prst="rect">
            <a:avLst/>
          </a:prstGeom>
        </p:spPr>
      </p:pic>
    </p:spTree>
    <p:extLst>
      <p:ext uri="{BB962C8B-B14F-4D97-AF65-F5344CB8AC3E}">
        <p14:creationId xmlns:p14="http://schemas.microsoft.com/office/powerpoint/2010/main" val="28761025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D6B2446-9FE5-4F91-864E-B9BA1BCE43C7}"/>
              </a:ext>
            </a:extLst>
          </p:cNvPr>
          <p:cNvSpPr>
            <a:spLocks noGrp="1"/>
          </p:cNvSpPr>
          <p:nvPr>
            <p:ph type="title"/>
          </p:nvPr>
        </p:nvSpPr>
        <p:spPr/>
        <p:txBody>
          <a:bodyPr/>
          <a:lstStyle/>
          <a:p>
            <a:r>
              <a:rPr lang="en-US" dirty="0" smtClean="0"/>
              <a:t>3.Các </a:t>
            </a:r>
            <a:r>
              <a:rPr lang="en-US" dirty="0" err="1" smtClean="0"/>
              <a:t>thuật</a:t>
            </a:r>
            <a:r>
              <a:rPr lang="en-US" dirty="0" smtClean="0"/>
              <a:t> </a:t>
            </a:r>
            <a:r>
              <a:rPr lang="en-US" dirty="0" err="1" smtClean="0"/>
              <a:t>toán</a:t>
            </a:r>
            <a:r>
              <a:rPr lang="en-US" dirty="0" smtClean="0"/>
              <a:t> </a:t>
            </a:r>
            <a:r>
              <a:rPr lang="en-US" dirty="0" err="1" smtClean="0"/>
              <a:t>đề</a:t>
            </a:r>
            <a:r>
              <a:rPr lang="en-US" dirty="0" smtClean="0"/>
              <a:t> </a:t>
            </a:r>
            <a:r>
              <a:rPr lang="en-US" dirty="0" err="1" smtClean="0"/>
              <a:t>xuất</a:t>
            </a:r>
            <a:endParaRPr lang="en-US" dirty="0"/>
          </a:p>
        </p:txBody>
      </p:sp>
      <p:sp>
        <p:nvSpPr>
          <p:cNvPr id="3" name="Chỗ dành sẵn cho Nội dung 2">
            <a:extLst>
              <a:ext uri="{FF2B5EF4-FFF2-40B4-BE49-F238E27FC236}">
                <a16:creationId xmlns:a16="http://schemas.microsoft.com/office/drawing/2014/main" id="{ED5F3F31-90FB-4ED1-B49A-2EA6F6A02EA6}"/>
              </a:ext>
            </a:extLst>
          </p:cNvPr>
          <p:cNvSpPr>
            <a:spLocks noGrp="1"/>
          </p:cNvSpPr>
          <p:nvPr>
            <p:ph idx="1"/>
          </p:nvPr>
        </p:nvSpPr>
        <p:spPr/>
        <p:txBody>
          <a:bodyPr/>
          <a:lstStyle/>
          <a:p>
            <a:pPr algn="just"/>
            <a:r>
              <a:rPr lang="en-US" sz="2200" dirty="0" smtClean="0"/>
              <a:t>- </a:t>
            </a:r>
            <a:r>
              <a:rPr lang="en-US" sz="2200" dirty="0" err="1" smtClean="0"/>
              <a:t>ResNet</a:t>
            </a:r>
            <a:r>
              <a:rPr lang="en-US" sz="2200" dirty="0" smtClean="0"/>
              <a:t> (Residual Network) </a:t>
            </a:r>
            <a:r>
              <a:rPr lang="en-US" sz="2200" dirty="0" err="1" smtClean="0"/>
              <a:t>được</a:t>
            </a:r>
            <a:r>
              <a:rPr lang="en-US" sz="2200" dirty="0" smtClean="0"/>
              <a:t> </a:t>
            </a:r>
            <a:r>
              <a:rPr lang="en-US" sz="2200" dirty="0" err="1" smtClean="0"/>
              <a:t>giới</a:t>
            </a:r>
            <a:r>
              <a:rPr lang="en-US" sz="2200" dirty="0" smtClean="0"/>
              <a:t> </a:t>
            </a:r>
            <a:r>
              <a:rPr lang="en-US" sz="2200" dirty="0" err="1" smtClean="0"/>
              <a:t>thiệu</a:t>
            </a:r>
            <a:r>
              <a:rPr lang="en-US" sz="2200" dirty="0" smtClean="0"/>
              <a:t> </a:t>
            </a:r>
            <a:r>
              <a:rPr lang="en-US" sz="2200" dirty="0" err="1" smtClean="0"/>
              <a:t>vào</a:t>
            </a:r>
            <a:r>
              <a:rPr lang="en-US" sz="2200" dirty="0" smtClean="0"/>
              <a:t> </a:t>
            </a:r>
            <a:r>
              <a:rPr lang="en-US" sz="2200" dirty="0" err="1" smtClean="0"/>
              <a:t>năm</a:t>
            </a:r>
            <a:r>
              <a:rPr lang="en-US" sz="2200" dirty="0" smtClean="0"/>
              <a:t> 2015, </a:t>
            </a:r>
            <a:r>
              <a:rPr lang="en-US" sz="2200" dirty="0" err="1" smtClean="0"/>
              <a:t>giành</a:t>
            </a:r>
            <a:r>
              <a:rPr lang="en-US" sz="2200" dirty="0" smtClean="0"/>
              <a:t> </a:t>
            </a:r>
            <a:r>
              <a:rPr lang="en-US" sz="2200" dirty="0" err="1" smtClean="0"/>
              <a:t>được</a:t>
            </a:r>
            <a:r>
              <a:rPr lang="en-US" sz="2200" dirty="0" smtClean="0"/>
              <a:t> </a:t>
            </a:r>
            <a:r>
              <a:rPr lang="en-US" sz="2200" dirty="0" err="1" smtClean="0"/>
              <a:t>vị</a:t>
            </a:r>
            <a:r>
              <a:rPr lang="en-US" sz="2200" dirty="0" smtClean="0"/>
              <a:t> </a:t>
            </a:r>
            <a:r>
              <a:rPr lang="en-US" sz="2200" dirty="0" err="1" smtClean="0"/>
              <a:t>trí</a:t>
            </a:r>
            <a:r>
              <a:rPr lang="en-US" sz="2200" dirty="0" smtClean="0"/>
              <a:t> </a:t>
            </a:r>
            <a:r>
              <a:rPr lang="en-US" sz="2200" dirty="0" err="1" smtClean="0"/>
              <a:t>số</a:t>
            </a:r>
            <a:r>
              <a:rPr lang="en-US" sz="2200" dirty="0" smtClean="0"/>
              <a:t> 1 </a:t>
            </a:r>
            <a:r>
              <a:rPr lang="en-US" sz="2200" dirty="0" err="1" smtClean="0"/>
              <a:t>trong</a:t>
            </a:r>
            <a:r>
              <a:rPr lang="en-US" sz="2200" dirty="0" smtClean="0"/>
              <a:t> </a:t>
            </a:r>
            <a:r>
              <a:rPr lang="en-US" sz="2200" dirty="0" err="1" smtClean="0"/>
              <a:t>một</a:t>
            </a:r>
            <a:r>
              <a:rPr lang="en-US" sz="2200" dirty="0" smtClean="0"/>
              <a:t> </a:t>
            </a:r>
            <a:r>
              <a:rPr lang="en-US" sz="2200" dirty="0" err="1" smtClean="0"/>
              <a:t>số</a:t>
            </a:r>
            <a:r>
              <a:rPr lang="en-US" sz="2200" dirty="0" smtClean="0"/>
              <a:t> </a:t>
            </a:r>
            <a:r>
              <a:rPr lang="en-US" sz="2200" dirty="0" err="1" smtClean="0"/>
              <a:t>cuộc</a:t>
            </a:r>
            <a:r>
              <a:rPr lang="en-US" sz="2200" dirty="0" smtClean="0"/>
              <a:t> </a:t>
            </a:r>
            <a:r>
              <a:rPr lang="en-US" sz="2200" dirty="0" err="1" smtClean="0"/>
              <a:t>thi</a:t>
            </a:r>
            <a:r>
              <a:rPr lang="en-US" sz="2200" dirty="0" smtClean="0"/>
              <a:t> ILSVRC 2015, COCO 2015. </a:t>
            </a:r>
          </a:p>
          <a:p>
            <a:pPr algn="just"/>
            <a:r>
              <a:rPr lang="en-US" sz="2200" dirty="0" smtClean="0"/>
              <a:t>- </a:t>
            </a:r>
            <a:r>
              <a:rPr lang="en-US" sz="2200" dirty="0" err="1" smtClean="0"/>
              <a:t>ResNet</a:t>
            </a:r>
            <a:r>
              <a:rPr lang="en-US" sz="2200" dirty="0" smtClean="0"/>
              <a:t> </a:t>
            </a:r>
            <a:r>
              <a:rPr lang="en-US" sz="2200" dirty="0" err="1" smtClean="0"/>
              <a:t>ra</a:t>
            </a:r>
            <a:r>
              <a:rPr lang="en-US" sz="2200" dirty="0" smtClean="0"/>
              <a:t> </a:t>
            </a:r>
            <a:r>
              <a:rPr lang="en-US" sz="2200" dirty="0" err="1" smtClean="0"/>
              <a:t>đời</a:t>
            </a:r>
            <a:r>
              <a:rPr lang="en-US" sz="2200" dirty="0" smtClean="0"/>
              <a:t> </a:t>
            </a:r>
            <a:r>
              <a:rPr lang="en-US" sz="2200" dirty="0" err="1" smtClean="0"/>
              <a:t>nhằm</a:t>
            </a:r>
            <a:r>
              <a:rPr lang="en-US" sz="2200" dirty="0" smtClean="0"/>
              <a:t> </a:t>
            </a:r>
            <a:r>
              <a:rPr lang="en-US" sz="2200" dirty="0" err="1" smtClean="0"/>
              <a:t>giải</a:t>
            </a:r>
            <a:r>
              <a:rPr lang="en-US" sz="2200" dirty="0" smtClean="0"/>
              <a:t> </a:t>
            </a:r>
            <a:r>
              <a:rPr lang="en-US" sz="2200" dirty="0" err="1" smtClean="0"/>
              <a:t>quyết</a:t>
            </a:r>
            <a:r>
              <a:rPr lang="en-US" sz="2200" dirty="0" smtClean="0"/>
              <a:t> </a:t>
            </a:r>
            <a:r>
              <a:rPr lang="en-US" sz="2200" dirty="0" err="1" smtClean="0"/>
              <a:t>vấn</a:t>
            </a:r>
            <a:r>
              <a:rPr lang="en-US" sz="2200" dirty="0" smtClean="0"/>
              <a:t> </a:t>
            </a:r>
            <a:r>
              <a:rPr lang="en-US" sz="2200" dirty="0" err="1" smtClean="0"/>
              <a:t>đề</a:t>
            </a:r>
            <a:r>
              <a:rPr lang="en-US" sz="2200" dirty="0" smtClean="0"/>
              <a:t> Vanishing Gradient </a:t>
            </a:r>
            <a:r>
              <a:rPr lang="en-US" sz="2200" dirty="0" err="1" smtClean="0"/>
              <a:t>đối</a:t>
            </a:r>
            <a:r>
              <a:rPr lang="en-US" sz="2200" dirty="0" smtClean="0"/>
              <a:t> </a:t>
            </a:r>
            <a:r>
              <a:rPr lang="en-US" sz="2200" dirty="0" err="1" smtClean="0"/>
              <a:t>với</a:t>
            </a:r>
            <a:r>
              <a:rPr lang="en-US" sz="2200" dirty="0" smtClean="0"/>
              <a:t> </a:t>
            </a:r>
            <a:r>
              <a:rPr lang="en-US" sz="2200" dirty="0" err="1" smtClean="0"/>
              <a:t>các</a:t>
            </a:r>
            <a:r>
              <a:rPr lang="en-US" sz="2200" dirty="0" smtClean="0"/>
              <a:t> </a:t>
            </a:r>
            <a:r>
              <a:rPr lang="en-US" sz="2200" dirty="0" err="1" smtClean="0"/>
              <a:t>mô</a:t>
            </a:r>
            <a:r>
              <a:rPr lang="en-US" sz="2200" dirty="0" smtClean="0"/>
              <a:t> </a:t>
            </a:r>
            <a:r>
              <a:rPr lang="en-US" sz="2200" dirty="0" err="1" smtClean="0"/>
              <a:t>hình</a:t>
            </a:r>
            <a:r>
              <a:rPr lang="en-US" sz="2200" dirty="0" smtClean="0"/>
              <a:t> </a:t>
            </a:r>
            <a:r>
              <a:rPr lang="en-US" sz="2200" dirty="0" err="1" smtClean="0"/>
              <a:t>có</a:t>
            </a:r>
            <a:r>
              <a:rPr lang="en-US" sz="2200" dirty="0" smtClean="0"/>
              <a:t> </a:t>
            </a:r>
            <a:r>
              <a:rPr lang="en-US" sz="2200" dirty="0" err="1" smtClean="0"/>
              <a:t>số</a:t>
            </a:r>
            <a:r>
              <a:rPr lang="en-US" sz="2200" dirty="0" smtClean="0"/>
              <a:t> </a:t>
            </a:r>
            <a:r>
              <a:rPr lang="en-US" sz="2200" dirty="0" err="1" smtClean="0"/>
              <a:t>lượng</a:t>
            </a:r>
            <a:r>
              <a:rPr lang="en-US" sz="2200" dirty="0" smtClean="0"/>
              <a:t> </a:t>
            </a:r>
            <a:r>
              <a:rPr lang="en-US" sz="2200" dirty="0" err="1" smtClean="0"/>
              <a:t>tầng</a:t>
            </a:r>
            <a:r>
              <a:rPr lang="en-US" sz="2200" dirty="0" smtClean="0"/>
              <a:t> </a:t>
            </a:r>
            <a:r>
              <a:rPr lang="en-US" sz="2200" dirty="0" err="1" smtClean="0"/>
              <a:t>lớn</a:t>
            </a:r>
            <a:r>
              <a:rPr lang="en-US" sz="2200" dirty="0" smtClean="0"/>
              <a:t>. </a:t>
            </a:r>
            <a:endParaRPr lang="en-US" sz="2200" dirty="0"/>
          </a:p>
          <a:p>
            <a:pPr lv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301720"/>
            <a:ext cx="3527883" cy="267574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260" y="3499656"/>
            <a:ext cx="6432411" cy="2369437"/>
          </a:xfrm>
          <a:prstGeom prst="rect">
            <a:avLst/>
          </a:prstGeom>
        </p:spPr>
      </p:pic>
    </p:spTree>
    <p:extLst>
      <p:ext uri="{BB962C8B-B14F-4D97-AF65-F5344CB8AC3E}">
        <p14:creationId xmlns:p14="http://schemas.microsoft.com/office/powerpoint/2010/main" val="32447715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3.Các </a:t>
            </a:r>
            <a:r>
              <a:rPr lang="en-US" dirty="0" err="1" smtClean="0"/>
              <a:t>thuật</a:t>
            </a:r>
            <a:r>
              <a:rPr lang="en-US" dirty="0" smtClean="0"/>
              <a:t> </a:t>
            </a:r>
            <a:r>
              <a:rPr lang="en-US" dirty="0" err="1" smtClean="0"/>
              <a:t>toán</a:t>
            </a:r>
            <a:r>
              <a:rPr lang="en-US" dirty="0" smtClean="0"/>
              <a:t> </a:t>
            </a:r>
            <a:r>
              <a:rPr lang="en-US" dirty="0" err="1" smtClean="0"/>
              <a:t>đề</a:t>
            </a:r>
            <a:r>
              <a:rPr lang="en-US" dirty="0" smtClean="0"/>
              <a:t> </a:t>
            </a:r>
            <a:r>
              <a:rPr lang="en-US" dirty="0" err="1" smtClean="0"/>
              <a:t>xuất</a:t>
            </a:r>
            <a:endParaRPr lang="en-US" dirty="0"/>
          </a:p>
        </p:txBody>
      </p:sp>
      <p:sp>
        <p:nvSpPr>
          <p:cNvPr id="3" name="Content Placeholder 2"/>
          <p:cNvSpPr>
            <a:spLocks noGrp="1"/>
          </p:cNvSpPr>
          <p:nvPr>
            <p:ph idx="1"/>
          </p:nvPr>
        </p:nvSpPr>
        <p:spPr/>
        <p:txBody>
          <a:bodyPr>
            <a:normAutofit/>
          </a:bodyPr>
          <a:lstStyle/>
          <a:p>
            <a:pPr algn="just"/>
            <a:r>
              <a:rPr lang="en-US" sz="2400" b="1" dirty="0" err="1" smtClean="0"/>
              <a:t>Mô</a:t>
            </a:r>
            <a:r>
              <a:rPr lang="en-US" sz="2400" b="1" dirty="0" smtClean="0"/>
              <a:t> </a:t>
            </a:r>
            <a:r>
              <a:rPr lang="en-US" sz="2400" b="1" dirty="0" err="1" smtClean="0"/>
              <a:t>hình</a:t>
            </a:r>
            <a:r>
              <a:rPr lang="en-US" sz="2400" b="1" dirty="0" smtClean="0"/>
              <a:t> </a:t>
            </a:r>
            <a:r>
              <a:rPr lang="en-US" sz="2400" b="1" dirty="0" err="1" smtClean="0"/>
              <a:t>mạng</a:t>
            </a:r>
            <a:r>
              <a:rPr lang="en-US" sz="2400" b="1" dirty="0" smtClean="0"/>
              <a:t> </a:t>
            </a:r>
            <a:r>
              <a:rPr lang="en-US" sz="2400" b="1" dirty="0" err="1" smtClean="0"/>
              <a:t>kết</a:t>
            </a:r>
            <a:r>
              <a:rPr lang="en-US" sz="2400" b="1" dirty="0" smtClean="0"/>
              <a:t> </a:t>
            </a:r>
            <a:r>
              <a:rPr lang="en-US" sz="2400" b="1" dirty="0" err="1" smtClean="0"/>
              <a:t>hợp</a:t>
            </a:r>
            <a:r>
              <a:rPr lang="en-US" sz="2400" b="1" dirty="0" smtClean="0"/>
              <a:t> </a:t>
            </a:r>
            <a:r>
              <a:rPr lang="en-US" sz="2400" b="1" dirty="0" err="1" smtClean="0"/>
              <a:t>kiến</a:t>
            </a:r>
            <a:r>
              <a:rPr lang="en-US" sz="2400" b="1" dirty="0" smtClean="0"/>
              <a:t> </a:t>
            </a:r>
            <a:r>
              <a:rPr lang="en-US" sz="2400" b="1" dirty="0" err="1" smtClean="0"/>
              <a:t>trúc</a:t>
            </a:r>
            <a:r>
              <a:rPr lang="en-US" sz="2400" b="1" dirty="0" smtClean="0"/>
              <a:t> 3DCNN </a:t>
            </a:r>
            <a:r>
              <a:rPr lang="en-US" sz="2400" b="1" dirty="0" err="1" smtClean="0"/>
              <a:t>và</a:t>
            </a:r>
            <a:r>
              <a:rPr lang="en-US" sz="2400" b="1" dirty="0" smtClean="0"/>
              <a:t> LSTM</a:t>
            </a:r>
          </a:p>
          <a:p>
            <a:pPr algn="just"/>
            <a:r>
              <a:rPr lang="en-US" sz="2200" dirty="0" smtClean="0"/>
              <a:t>- </a:t>
            </a:r>
            <a:r>
              <a:rPr lang="en-US" sz="2200" dirty="0" err="1" smtClean="0"/>
              <a:t>Kích</a:t>
            </a:r>
            <a:r>
              <a:rPr lang="en-US" sz="2200" dirty="0" smtClean="0"/>
              <a:t> </a:t>
            </a:r>
            <a:r>
              <a:rPr lang="en-US" sz="2200" dirty="0" err="1" smtClean="0"/>
              <a:t>thước</a:t>
            </a:r>
            <a:r>
              <a:rPr lang="en-US" sz="2200" dirty="0" smtClean="0"/>
              <a:t> </a:t>
            </a:r>
            <a:r>
              <a:rPr lang="en-US" sz="2200" dirty="0" err="1" smtClean="0"/>
              <a:t>của</a:t>
            </a:r>
            <a:r>
              <a:rPr lang="en-US" sz="2200" dirty="0" smtClean="0"/>
              <a:t> kernel </a:t>
            </a:r>
            <a:r>
              <a:rPr lang="en-US" sz="2200" dirty="0" err="1" smtClean="0"/>
              <a:t>thường</a:t>
            </a:r>
            <a:r>
              <a:rPr lang="en-US" sz="2200" dirty="0" smtClean="0"/>
              <a:t> </a:t>
            </a:r>
            <a:r>
              <a:rPr lang="en-US" sz="2200" dirty="0" err="1" smtClean="0"/>
              <a:t>là</a:t>
            </a:r>
            <a:r>
              <a:rPr lang="en-US" sz="2200" dirty="0" smtClean="0"/>
              <a:t> 3 x 3 x 3, </a:t>
            </a:r>
            <a:r>
              <a:rPr lang="en-US" sz="2200" dirty="0" err="1" smtClean="0"/>
              <a:t>mô</a:t>
            </a:r>
            <a:r>
              <a:rPr lang="en-US" sz="2200" dirty="0" smtClean="0"/>
              <a:t> </a:t>
            </a:r>
            <a:r>
              <a:rPr lang="en-US" sz="2200" dirty="0" err="1" smtClean="0"/>
              <a:t>hình</a:t>
            </a:r>
            <a:r>
              <a:rPr lang="en-US" sz="2200" dirty="0" smtClean="0"/>
              <a:t> 3DCNN </a:t>
            </a:r>
            <a:r>
              <a:rPr lang="en-US" sz="2200" dirty="0" err="1" smtClean="0"/>
              <a:t>khó</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biểu</a:t>
            </a:r>
            <a:r>
              <a:rPr lang="en-US" sz="2200" dirty="0" smtClean="0"/>
              <a:t> </a:t>
            </a:r>
            <a:r>
              <a:rPr lang="en-US" sz="2200" dirty="0" err="1" smtClean="0"/>
              <a:t>diễn</a:t>
            </a:r>
            <a:r>
              <a:rPr lang="en-US" sz="2200" dirty="0" smtClean="0"/>
              <a:t> </a:t>
            </a:r>
            <a:r>
              <a:rPr lang="en-US" sz="2200" dirty="0" err="1" smtClean="0"/>
              <a:t>chuyển</a:t>
            </a:r>
            <a:r>
              <a:rPr lang="en-US" sz="2200" dirty="0" smtClean="0"/>
              <a:t> </a:t>
            </a:r>
            <a:r>
              <a:rPr lang="en-US" sz="2200" dirty="0" err="1" smtClean="0"/>
              <a:t>động</a:t>
            </a:r>
            <a:r>
              <a:rPr lang="en-US" sz="2200" dirty="0" smtClean="0"/>
              <a:t> </a:t>
            </a:r>
            <a:r>
              <a:rPr lang="en-US" sz="2200" dirty="0" err="1" smtClean="0"/>
              <a:t>trong</a:t>
            </a:r>
            <a:r>
              <a:rPr lang="en-US" sz="2200" dirty="0" smtClean="0"/>
              <a:t> </a:t>
            </a:r>
            <a:r>
              <a:rPr lang="en-US" sz="2200" dirty="0" err="1" smtClean="0"/>
              <a:t>một</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dài</a:t>
            </a:r>
            <a:r>
              <a:rPr lang="en-US" sz="2200" dirty="0" smtClean="0"/>
              <a:t>.</a:t>
            </a:r>
          </a:p>
          <a:p>
            <a:pPr algn="just"/>
            <a:r>
              <a:rPr lang="en-US" sz="2200" dirty="0" smtClean="0"/>
              <a:t>- </a:t>
            </a:r>
            <a:r>
              <a:rPr lang="en-US" sz="2200" dirty="0" err="1"/>
              <a:t>N</a:t>
            </a:r>
            <a:r>
              <a:rPr lang="en-US" sz="2200" dirty="0" err="1" smtClean="0"/>
              <a:t>hu</a:t>
            </a:r>
            <a:r>
              <a:rPr lang="en-US" sz="2200" dirty="0" smtClean="0"/>
              <a:t> </a:t>
            </a:r>
            <a:r>
              <a:rPr lang="en-US" sz="2200" dirty="0" err="1" smtClean="0"/>
              <a:t>cầu</a:t>
            </a:r>
            <a:r>
              <a:rPr lang="en-US" sz="2200" dirty="0" smtClean="0"/>
              <a:t> </a:t>
            </a:r>
            <a:r>
              <a:rPr lang="en-US" sz="2200" dirty="0" err="1" smtClean="0"/>
              <a:t>về</a:t>
            </a:r>
            <a:r>
              <a:rPr lang="en-US" sz="2200" dirty="0" smtClean="0"/>
              <a:t> </a:t>
            </a:r>
            <a:r>
              <a:rPr lang="en-US" sz="2200" dirty="0" err="1" smtClean="0"/>
              <a:t>một</a:t>
            </a:r>
            <a:r>
              <a:rPr lang="en-US" sz="2200" dirty="0" smtClean="0"/>
              <a:t> </a:t>
            </a:r>
            <a:r>
              <a:rPr lang="en-US" sz="2200" dirty="0" err="1" smtClean="0"/>
              <a:t>kiến</a:t>
            </a:r>
            <a:r>
              <a:rPr lang="en-US" sz="2200" dirty="0" smtClean="0"/>
              <a:t> </a:t>
            </a:r>
            <a:r>
              <a:rPr lang="en-US" sz="2200" dirty="0" err="1" smtClean="0"/>
              <a:t>trúc</a:t>
            </a:r>
            <a:r>
              <a:rPr lang="en-US" sz="2200" dirty="0" smtClean="0"/>
              <a:t> </a:t>
            </a:r>
            <a:r>
              <a:rPr lang="en-US" sz="2200" dirty="0" err="1" smtClean="0"/>
              <a:t>mạng</a:t>
            </a:r>
            <a:r>
              <a:rPr lang="en-US" sz="2200" dirty="0" smtClean="0"/>
              <a:t> </a:t>
            </a:r>
            <a:r>
              <a:rPr lang="en-US" sz="2200" dirty="0" err="1" smtClean="0"/>
              <a:t>có</a:t>
            </a:r>
            <a:r>
              <a:rPr lang="en-US" sz="2200" dirty="0" smtClean="0"/>
              <a:t> </a:t>
            </a:r>
            <a:r>
              <a:rPr lang="en-US" sz="2200" dirty="0" err="1" smtClean="0"/>
              <a:t>thể</a:t>
            </a:r>
            <a:r>
              <a:rPr lang="en-US" sz="2200" dirty="0" smtClean="0"/>
              <a:t> </a:t>
            </a:r>
            <a:r>
              <a:rPr lang="en-US" sz="2200" dirty="0" err="1" smtClean="0"/>
              <a:t>học</a:t>
            </a:r>
            <a:r>
              <a:rPr lang="en-US" sz="2200" dirty="0" smtClean="0"/>
              <a:t> </a:t>
            </a:r>
            <a:r>
              <a:rPr lang="en-US" sz="2200" dirty="0" err="1" smtClean="0"/>
              <a:t>được</a:t>
            </a:r>
            <a:r>
              <a:rPr lang="en-US" sz="2200" dirty="0" smtClean="0"/>
              <a:t> </a:t>
            </a:r>
            <a:r>
              <a:rPr lang="en-US" sz="2200" dirty="0" err="1" smtClean="0"/>
              <a:t>các</a:t>
            </a:r>
            <a:r>
              <a:rPr lang="en-US" sz="2200" dirty="0" smtClean="0"/>
              <a:t> </a:t>
            </a:r>
            <a:r>
              <a:rPr lang="en-US" sz="2200" dirty="0" err="1" smtClean="0"/>
              <a:t>đặc</a:t>
            </a:r>
            <a:r>
              <a:rPr lang="en-US" sz="2200" dirty="0" smtClean="0"/>
              <a:t> </a:t>
            </a:r>
            <a:r>
              <a:rPr lang="en-US" sz="2200" dirty="0" err="1" smtClean="0"/>
              <a:t>trưng</a:t>
            </a:r>
            <a:r>
              <a:rPr lang="en-US" sz="2200" dirty="0" smtClean="0"/>
              <a:t> </a:t>
            </a:r>
            <a:r>
              <a:rPr lang="en-US" sz="2200" dirty="0" err="1" smtClean="0"/>
              <a:t>thời</a:t>
            </a:r>
            <a:r>
              <a:rPr lang="en-US" sz="2200" dirty="0" smtClean="0"/>
              <a:t> </a:t>
            </a:r>
            <a:r>
              <a:rPr lang="en-US" sz="2200" dirty="0" err="1" smtClean="0"/>
              <a:t>gian</a:t>
            </a:r>
            <a:r>
              <a:rPr lang="en-US" sz="2200" dirty="0" smtClean="0"/>
              <a:t> </a:t>
            </a:r>
            <a:r>
              <a:rPr lang="en-US" sz="2200" dirty="0" err="1" smtClean="0"/>
              <a:t>dài</a:t>
            </a:r>
            <a:r>
              <a:rPr lang="en-US" sz="2200" dirty="0" smtClean="0"/>
              <a:t> </a:t>
            </a:r>
            <a:r>
              <a:rPr lang="en-US" sz="2200" dirty="0" err="1" smtClean="0"/>
              <a:t>là</a:t>
            </a:r>
            <a:r>
              <a:rPr lang="en-US" sz="2200" dirty="0" smtClean="0"/>
              <a:t> </a:t>
            </a:r>
            <a:r>
              <a:rPr lang="en-US" sz="2200" dirty="0" err="1" smtClean="0"/>
              <a:t>cần</a:t>
            </a:r>
            <a:r>
              <a:rPr lang="en-US" sz="2200" dirty="0" smtClean="0"/>
              <a:t> </a:t>
            </a:r>
            <a:r>
              <a:rPr lang="en-US" sz="2200" dirty="0" err="1" smtClean="0"/>
              <a:t>thiết</a:t>
            </a:r>
            <a:r>
              <a:rPr lang="en-US" sz="2200" dirty="0"/>
              <a:t> </a:t>
            </a:r>
            <a:r>
              <a:rPr lang="en-US" sz="2200" dirty="0" err="1" smtClean="0"/>
              <a:t>và</a:t>
            </a:r>
            <a:r>
              <a:rPr lang="en-US" sz="2200" dirty="0" smtClean="0"/>
              <a:t> LSTM </a:t>
            </a:r>
            <a:r>
              <a:rPr lang="en-US" sz="2200" dirty="0" err="1" smtClean="0"/>
              <a:t>được</a:t>
            </a:r>
            <a:r>
              <a:rPr lang="en-US" sz="2200" dirty="0" smtClean="0"/>
              <a:t> </a:t>
            </a:r>
            <a:r>
              <a:rPr lang="en-US" sz="2200" dirty="0" err="1" smtClean="0"/>
              <a:t>thiết</a:t>
            </a:r>
            <a:r>
              <a:rPr lang="en-US" sz="2200" dirty="0" smtClean="0"/>
              <a:t> </a:t>
            </a:r>
            <a:r>
              <a:rPr lang="en-US" sz="2200" dirty="0" err="1" smtClean="0"/>
              <a:t>kế</a:t>
            </a:r>
            <a:r>
              <a:rPr lang="en-US" sz="2200" dirty="0" smtClean="0"/>
              <a:t> </a:t>
            </a:r>
            <a:r>
              <a:rPr lang="en-US" sz="2200" dirty="0" err="1" smtClean="0"/>
              <a:t>để</a:t>
            </a:r>
            <a:r>
              <a:rPr lang="en-US" sz="2200" dirty="0" smtClean="0"/>
              <a:t> </a:t>
            </a:r>
            <a:r>
              <a:rPr lang="en-US" sz="2200" dirty="0" err="1" smtClean="0"/>
              <a:t>giải</a:t>
            </a:r>
            <a:r>
              <a:rPr lang="en-US" sz="2200" dirty="0" smtClean="0"/>
              <a:t> </a:t>
            </a:r>
            <a:r>
              <a:rPr lang="en-US" sz="2200" dirty="0" err="1" smtClean="0"/>
              <a:t>quyết</a:t>
            </a:r>
            <a:r>
              <a:rPr lang="en-US" sz="2200" dirty="0" smtClean="0"/>
              <a:t> </a:t>
            </a:r>
            <a:r>
              <a:rPr lang="en-US" sz="2200" dirty="0" err="1" smtClean="0"/>
              <a:t>vấn</a:t>
            </a:r>
            <a:r>
              <a:rPr lang="en-US" sz="2200" dirty="0" smtClean="0"/>
              <a:t> </a:t>
            </a:r>
            <a:r>
              <a:rPr lang="en-US" sz="2200" dirty="0" err="1" smtClean="0"/>
              <a:t>đề</a:t>
            </a:r>
            <a:r>
              <a:rPr lang="en-US" sz="2200" dirty="0"/>
              <a:t> </a:t>
            </a:r>
            <a:r>
              <a:rPr lang="en-US" sz="2200" dirty="0" err="1" smtClean="0"/>
              <a:t>đó</a:t>
            </a:r>
            <a:r>
              <a:rPr lang="en-US" sz="2200" dirty="0" smtClean="0"/>
              <a:t>.</a:t>
            </a:r>
          </a:p>
          <a:p>
            <a:endParaRPr lang="en-US" dirty="0" smtClean="0"/>
          </a:p>
          <a:p>
            <a:r>
              <a:rPr lang="en-US" dirty="0" smtClean="0"/>
              <a:t> </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815" y="3838353"/>
            <a:ext cx="5957512" cy="2424224"/>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503699466"/>
              </p:ext>
            </p:extLst>
          </p:nvPr>
        </p:nvGraphicFramePr>
        <p:xfrm>
          <a:off x="7187609" y="3787456"/>
          <a:ext cx="3968071" cy="2476500"/>
        </p:xfrm>
        <a:graphic>
          <a:graphicData uri="http://schemas.openxmlformats.org/drawingml/2006/table">
            <a:tbl>
              <a:tblPr>
                <a:tableStyleId>{5C22544A-7EE6-4342-B048-85BDC9FD1C3A}</a:tableStyleId>
              </a:tblPr>
              <a:tblGrid>
                <a:gridCol w="803660">
                  <a:extLst>
                    <a:ext uri="{9D8B030D-6E8A-4147-A177-3AD203B41FA5}">
                      <a16:colId xmlns:a16="http://schemas.microsoft.com/office/drawing/2014/main" val="538607403"/>
                    </a:ext>
                  </a:extLst>
                </a:gridCol>
                <a:gridCol w="1691034">
                  <a:extLst>
                    <a:ext uri="{9D8B030D-6E8A-4147-A177-3AD203B41FA5}">
                      <a16:colId xmlns:a16="http://schemas.microsoft.com/office/drawing/2014/main" val="1342616439"/>
                    </a:ext>
                  </a:extLst>
                </a:gridCol>
                <a:gridCol w="1473377">
                  <a:extLst>
                    <a:ext uri="{9D8B030D-6E8A-4147-A177-3AD203B41FA5}">
                      <a16:colId xmlns:a16="http://schemas.microsoft.com/office/drawing/2014/main" val="3806081597"/>
                    </a:ext>
                  </a:extLst>
                </a:gridCol>
              </a:tblGrid>
              <a:tr h="179761">
                <a:tc>
                  <a:txBody>
                    <a:bodyPr/>
                    <a:lstStyle/>
                    <a:p>
                      <a:pPr algn="ctr" fontAlgn="b"/>
                      <a:r>
                        <a:rPr lang="en-US" sz="1200" u="none" strike="noStrike" dirty="0">
                          <a:effectLst/>
                        </a:rPr>
                        <a:t>layer </a:t>
                      </a:r>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2">
                        <a:lumMod val="75000"/>
                      </a:schemeClr>
                    </a:solidFill>
                  </a:tcPr>
                </a:tc>
                <a:tc>
                  <a:txBody>
                    <a:bodyPr/>
                    <a:lstStyle/>
                    <a:p>
                      <a:pPr algn="ctr" fontAlgn="b"/>
                      <a:r>
                        <a:rPr lang="en-US" sz="1200" u="none" strike="noStrike" dirty="0">
                          <a:effectLst/>
                        </a:rPr>
                        <a:t>layer type </a:t>
                      </a:r>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2">
                        <a:lumMod val="75000"/>
                      </a:schemeClr>
                    </a:solidFill>
                  </a:tcPr>
                </a:tc>
                <a:tc>
                  <a:txBody>
                    <a:bodyPr/>
                    <a:lstStyle/>
                    <a:p>
                      <a:pPr algn="ctr" fontAlgn="b"/>
                      <a:r>
                        <a:rPr lang="en-US" sz="1200" u="none" strike="noStrike" dirty="0" err="1">
                          <a:effectLst/>
                        </a:rPr>
                        <a:t>hyperparameters</a:t>
                      </a:r>
                      <a:endParaRPr lang="en-US" sz="1200" b="0" i="0" u="none" strike="noStrike" dirty="0">
                        <a:solidFill>
                          <a:srgbClr val="000000"/>
                        </a:solidFill>
                        <a:effectLst/>
                        <a:latin typeface="Calibri" panose="020F0502020204030204" pitchFamily="34" charset="0"/>
                      </a:endParaRPr>
                    </a:p>
                  </a:txBody>
                  <a:tcPr marL="7620" marR="7620" marT="7620" marB="0" anchor="b">
                    <a:solidFill>
                      <a:schemeClr val="bg2">
                        <a:lumMod val="75000"/>
                      </a:schemeClr>
                    </a:solidFill>
                  </a:tcPr>
                </a:tc>
                <a:extLst>
                  <a:ext uri="{0D108BD9-81ED-4DB2-BD59-A6C34878D82A}">
                    <a16:rowId xmlns:a16="http://schemas.microsoft.com/office/drawing/2014/main" val="3518286746"/>
                  </a:ext>
                </a:extLst>
              </a:tr>
              <a:tr h="179761">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dirty="0" err="1" smtClean="0">
                          <a:effectLst/>
                        </a:rPr>
                        <a:t>conv</a:t>
                      </a:r>
                      <a:r>
                        <a:rPr lang="en-US" sz="1200" u="none" strike="noStrike" baseline="0" dirty="0" smtClean="0">
                          <a:effectLst/>
                        </a:rPr>
                        <a:t> </a:t>
                      </a:r>
                      <a:r>
                        <a:rPr lang="en-US" sz="1200" u="none" strike="noStrike" dirty="0" smtClean="0">
                          <a:effectLst/>
                        </a:rPr>
                        <a:t>3D</a:t>
                      </a:r>
                      <a:endParaRPr lang="en-US"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32</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61804365"/>
                  </a:ext>
                </a:extLst>
              </a:tr>
              <a:tr h="179761">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dirty="0">
                          <a:effectLst/>
                        </a:rPr>
                        <a:t>max pool</a:t>
                      </a:r>
                      <a:endParaRPr lang="en-US"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(1,2,2)</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6659798"/>
                  </a:ext>
                </a:extLst>
              </a:tr>
              <a:tr h="179761">
                <a:tc>
                  <a:txBody>
                    <a:bodyPr/>
                    <a:lstStyle/>
                    <a:p>
                      <a:pPr algn="ctr" fontAlgn="b"/>
                      <a:r>
                        <a:rPr lang="en-US" sz="1200" u="none" strike="noStrike">
                          <a:effectLst/>
                        </a:rPr>
                        <a:t>3</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dirty="0" err="1">
                          <a:effectLst/>
                        </a:rPr>
                        <a:t>conv</a:t>
                      </a:r>
                      <a:r>
                        <a:rPr lang="en-US" sz="1200" u="none" strike="noStrike" dirty="0">
                          <a:effectLst/>
                        </a:rPr>
                        <a:t> 3D</a:t>
                      </a:r>
                      <a:endParaRPr lang="en-US" sz="12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64</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23751384"/>
                  </a:ext>
                </a:extLst>
              </a:tr>
              <a:tr h="179761">
                <a:tc>
                  <a:txBody>
                    <a:bodyPr/>
                    <a:lstStyle/>
                    <a:p>
                      <a:pPr algn="ct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max pool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(1,2,2)</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361602"/>
                  </a:ext>
                </a:extLst>
              </a:tr>
              <a:tr h="179761">
                <a:tc>
                  <a:txBody>
                    <a:bodyPr/>
                    <a:lstStyle/>
                    <a:p>
                      <a:pPr algn="ct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conv 3D</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dirty="0">
                          <a:effectLst/>
                        </a:rPr>
                        <a:t>128</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70584486"/>
                  </a:ext>
                </a:extLst>
              </a:tr>
              <a:tr h="179761">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max pool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(1,2,2)</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39038527"/>
                  </a:ext>
                </a:extLst>
              </a:tr>
              <a:tr h="179761">
                <a:tc>
                  <a:txBody>
                    <a:bodyPr/>
                    <a:lstStyle/>
                    <a:p>
                      <a:pPr algn="ct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conv 3D</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256</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3843585"/>
                  </a:ext>
                </a:extLst>
              </a:tr>
              <a:tr h="179761">
                <a:tc>
                  <a:txBody>
                    <a:bodyPr/>
                    <a:lstStyle/>
                    <a:p>
                      <a:pPr algn="ct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conv 3D</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256</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7736312"/>
                  </a:ext>
                </a:extLst>
              </a:tr>
              <a:tr h="179761">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conv 3D</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256</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79883250"/>
                  </a:ext>
                </a:extLst>
              </a:tr>
              <a:tr h="179761">
                <a:tc>
                  <a:txBody>
                    <a:bodyPr/>
                    <a:lstStyle/>
                    <a:p>
                      <a:pPr algn="ctr" fontAlgn="b"/>
                      <a:r>
                        <a:rPr lang="en-US" sz="1200" u="none" strike="noStrike">
                          <a:effectLst/>
                        </a:rPr>
                        <a:t>10</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global max pool</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(1,8,12)</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7231161"/>
                  </a:ext>
                </a:extLst>
              </a:tr>
              <a:tr h="179761">
                <a:tc>
                  <a:txBody>
                    <a:bodyPr/>
                    <a:lstStyle/>
                    <a:p>
                      <a:pPr algn="ctr" fontAlgn="b"/>
                      <a:r>
                        <a:rPr lang="en-US" sz="1200" u="none" strike="noStrike">
                          <a:effectLst/>
                        </a:rPr>
                        <a:t>11</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lstm</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256</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5473128"/>
                  </a:ext>
                </a:extLst>
              </a:tr>
              <a:tr h="179761">
                <a:tc>
                  <a:txBody>
                    <a:bodyPr/>
                    <a:lstStyle/>
                    <a:p>
                      <a:pPr algn="ct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a:effectLst/>
                        </a:rPr>
                        <a:t>lstm</a:t>
                      </a:r>
                      <a:endParaRPr lang="en-US" sz="12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200" u="none" strike="noStrike" dirty="0">
                          <a:effectLst/>
                        </a:rPr>
                        <a:t>256</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75656291"/>
                  </a:ext>
                </a:extLst>
              </a:tr>
            </a:tbl>
          </a:graphicData>
        </a:graphic>
      </p:graphicFrame>
    </p:spTree>
    <p:extLst>
      <p:ext uri="{BB962C8B-B14F-4D97-AF65-F5344CB8AC3E}">
        <p14:creationId xmlns:p14="http://schemas.microsoft.com/office/powerpoint/2010/main" val="3622013325"/>
      </p:ext>
    </p:extLst>
  </p:cSld>
  <p:clrMapOvr>
    <a:masterClrMapping/>
  </p:clrMapOvr>
  <p:timing>
    <p:tnLst>
      <p:par>
        <p:cTn id="1" dur="indefinite" restart="never" nodeType="tmRoot"/>
      </p:par>
    </p:tnLst>
  </p:timing>
</p:sld>
</file>

<file path=ppt/theme/theme1.xml><?xml version="1.0" encoding="utf-8"?>
<a:theme xmlns:a="http://schemas.openxmlformats.org/drawingml/2006/main" name="Phong cách hoài niệm">
  <a:themeElements>
    <a:clrScheme name="Phong cách hoài niệm">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Phong cách hoài niệm">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hong cách hoài niệm">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11141</TotalTime>
  <Words>2864</Words>
  <Application>Microsoft Office PowerPoint</Application>
  <PresentationFormat>Widescreen</PresentationFormat>
  <Paragraphs>193</Paragraphs>
  <Slides>21</Slides>
  <Notes>15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Times New Roman</vt:lpstr>
      <vt:lpstr>Phong cách hoài niệm</vt:lpstr>
      <vt:lpstr> Sinh viên thực hiện: Phan Huy Hoàng – CNTT1.01-K61 MSSV: 20161708  Giảng viên hướng dẫn: PGS. TS. Lã Thế Vinh Bộ môn: Kỹ thuật máy tính Viện: Công nghệ thông tin và Truyền thông</vt:lpstr>
      <vt:lpstr>Bố cục</vt:lpstr>
      <vt:lpstr>1.Đặt vấn đề</vt:lpstr>
      <vt:lpstr>1.Đặt vấn đề</vt:lpstr>
      <vt:lpstr>2.Cơ sở lý thuyết</vt:lpstr>
      <vt:lpstr>3.Các thuật toán đề xuất</vt:lpstr>
      <vt:lpstr>3.Các thuật toán đề xuất</vt:lpstr>
      <vt:lpstr>3.Các thuật toán đề xuất</vt:lpstr>
      <vt:lpstr>3.Các thuật toán đề xuất</vt:lpstr>
      <vt:lpstr>3.Các thuật toán đề xuất</vt:lpstr>
      <vt:lpstr>3.Các thuật toán đề xuất</vt:lpstr>
      <vt:lpstr>3.Các thuật toán đề xuất </vt:lpstr>
      <vt:lpstr>3.Các thuật toán đề xuất</vt:lpstr>
      <vt:lpstr>4.Thử nghiệm và kết quả</vt:lpstr>
      <vt:lpstr>4.Thử nghiệm và kết quả</vt:lpstr>
      <vt:lpstr>4.Thử nghiệm và kết quả</vt:lpstr>
      <vt:lpstr>4.Thử nghiệm và kết quả</vt:lpstr>
      <vt:lpstr>5.Hướng phát triển và demo sản phẩm</vt:lpstr>
      <vt:lpstr>5.Hướng phát triển và demo sản phẩm</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Sinh viên thực hiện: Nguyễn Duy Đăng MSSV: 20150908  Giảng viên hướng dẫn: TS. Nguyễn Hồng Quang Bộ môn: Kỹ thuật máy tính Viện: Công nghệ thông tin và Truyền thông</dc:title>
  <dc:creator>Nguyễn Duy Đăng</dc:creator>
  <cp:lastModifiedBy>Dell</cp:lastModifiedBy>
  <cp:revision>203</cp:revision>
  <dcterms:created xsi:type="dcterms:W3CDTF">2020-07-04T06:42:33Z</dcterms:created>
  <dcterms:modified xsi:type="dcterms:W3CDTF">2021-01-25T10:32:25Z</dcterms:modified>
</cp:coreProperties>
</file>